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5"/>
  </p:notesMasterIdLst>
  <p:handoutMasterIdLst>
    <p:handoutMasterId r:id="rId26"/>
  </p:handoutMasterIdLst>
  <p:sldIdLst>
    <p:sldId id="9711" r:id="rId2"/>
    <p:sldId id="9702" r:id="rId3"/>
    <p:sldId id="9707" r:id="rId4"/>
    <p:sldId id="9692" r:id="rId5"/>
    <p:sldId id="9774" r:id="rId6"/>
    <p:sldId id="9756" r:id="rId7"/>
    <p:sldId id="9706" r:id="rId8"/>
    <p:sldId id="9773" r:id="rId9"/>
    <p:sldId id="9683" r:id="rId10"/>
    <p:sldId id="9750" r:id="rId11"/>
    <p:sldId id="9724" r:id="rId12"/>
    <p:sldId id="9720" r:id="rId13"/>
    <p:sldId id="9723" r:id="rId14"/>
    <p:sldId id="9722" r:id="rId15"/>
    <p:sldId id="9721" r:id="rId16"/>
    <p:sldId id="9725" r:id="rId17"/>
    <p:sldId id="9726" r:id="rId18"/>
    <p:sldId id="9708" r:id="rId19"/>
    <p:sldId id="9742" r:id="rId20"/>
    <p:sldId id="9743" r:id="rId21"/>
    <p:sldId id="9762" r:id="rId22"/>
    <p:sldId id="9763" r:id="rId23"/>
    <p:sldId id="9712" r:id="rId24"/>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17" autoAdjust="0"/>
    <p:restoredTop sz="96340" autoAdjust="0"/>
  </p:normalViewPr>
  <p:slideViewPr>
    <p:cSldViewPr>
      <p:cViewPr varScale="1">
        <p:scale>
          <a:sx n="64" d="100"/>
          <a:sy n="64" d="100"/>
        </p:scale>
        <p:origin x="768" y="78"/>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extLst>
      <p:ext uri="{BB962C8B-B14F-4D97-AF65-F5344CB8AC3E}">
        <p14:creationId xmlns:p14="http://schemas.microsoft.com/office/powerpoint/2010/main" val="27309326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18536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214504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4106541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94925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380461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2749770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283222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2230194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1317652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399518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07620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a:t>
            </a:fld>
            <a:endParaRPr lang="en-US" altLang="zh-CN"/>
          </a:p>
        </p:txBody>
      </p:sp>
    </p:spTree>
    <p:extLst>
      <p:ext uri="{BB962C8B-B14F-4D97-AF65-F5344CB8AC3E}">
        <p14:creationId xmlns:p14="http://schemas.microsoft.com/office/powerpoint/2010/main" val="71411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5223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4264125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259957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3</a:t>
            </a:fld>
            <a:endParaRPr lang="zh-CN" altLang="en-US"/>
          </a:p>
        </p:txBody>
      </p:sp>
    </p:spTree>
    <p:extLst>
      <p:ext uri="{BB962C8B-B14F-4D97-AF65-F5344CB8AC3E}">
        <p14:creationId xmlns:p14="http://schemas.microsoft.com/office/powerpoint/2010/main" val="157902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157194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小芥末素材 </a:t>
            </a:r>
            <a:r>
              <a:rPr lang="en-US" altLang="zh-CN" dirty="0"/>
              <a:t>rosyhouse.taobao.com</a:t>
            </a: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166143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7</a:t>
            </a:fld>
            <a:endParaRPr lang="zh-CN" altLang="en-US"/>
          </a:p>
        </p:txBody>
      </p:sp>
    </p:spTree>
    <p:extLst>
      <p:ext uri="{BB962C8B-B14F-4D97-AF65-F5344CB8AC3E}">
        <p14:creationId xmlns:p14="http://schemas.microsoft.com/office/powerpoint/2010/main" val="141040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8</a:t>
            </a:fld>
            <a:endParaRPr lang="zh-CN" altLang="en-US"/>
          </a:p>
        </p:txBody>
      </p:sp>
    </p:spTree>
    <p:extLst>
      <p:ext uri="{BB962C8B-B14F-4D97-AF65-F5344CB8AC3E}">
        <p14:creationId xmlns:p14="http://schemas.microsoft.com/office/powerpoint/2010/main" val="3386153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387518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10</a:t>
            </a:fld>
            <a:endParaRPr lang="zh-CN" altLang="en-US"/>
          </a:p>
        </p:txBody>
      </p:sp>
    </p:spTree>
    <p:extLst>
      <p:ext uri="{BB962C8B-B14F-4D97-AF65-F5344CB8AC3E}">
        <p14:creationId xmlns:p14="http://schemas.microsoft.com/office/powerpoint/2010/main" val="826121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2022/12/12</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2022/12/12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2.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12671"/>
            <a:ext cx="12858750" cy="7232650"/>
          </a:xfrm>
        </p:spPr>
      </p:pic>
      <p:sp>
        <p:nvSpPr>
          <p:cNvPr id="22" name="Half Frame 1"/>
          <p:cNvSpPr/>
          <p:nvPr/>
        </p:nvSpPr>
        <p:spPr>
          <a:xfrm>
            <a:off x="5271620" y="159941"/>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765950" y="6162099"/>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5643156" y="508618"/>
            <a:ext cx="6804993" cy="1569660"/>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BÁO CÁO CUỐI  KỲ</a:t>
            </a:r>
          </a:p>
          <a:p>
            <a:pPr algn="ctr"/>
            <a:r>
              <a:rPr lang="en-US" sz="3200" b="1" dirty="0" err="1">
                <a:solidFill>
                  <a:schemeClr val="bg1"/>
                </a:solidFill>
              </a:rPr>
              <a:t>Hệ</a:t>
            </a:r>
            <a:r>
              <a:rPr lang="en-US" sz="3200" b="1" dirty="0">
                <a:solidFill>
                  <a:schemeClr val="bg1"/>
                </a:solidFill>
              </a:rPr>
              <a:t> </a:t>
            </a:r>
            <a:r>
              <a:rPr lang="en-US" sz="3200" b="1" dirty="0" err="1">
                <a:solidFill>
                  <a:schemeClr val="bg1"/>
                </a:solidFill>
              </a:rPr>
              <a:t>thống</a:t>
            </a:r>
            <a:r>
              <a:rPr lang="en-US" sz="3200" b="1" dirty="0">
                <a:solidFill>
                  <a:schemeClr val="bg1"/>
                </a:solidFill>
              </a:rPr>
              <a:t> </a:t>
            </a:r>
            <a:r>
              <a:rPr lang="en-US" sz="3200" b="1" dirty="0" err="1">
                <a:solidFill>
                  <a:schemeClr val="bg1"/>
                </a:solidFill>
              </a:rPr>
              <a:t>gợi</a:t>
            </a:r>
            <a:r>
              <a:rPr lang="en-US" sz="3200" b="1" dirty="0">
                <a:solidFill>
                  <a:schemeClr val="bg1"/>
                </a:solidFill>
              </a:rPr>
              <a:t> ý </a:t>
            </a:r>
            <a:r>
              <a:rPr lang="en-US" sz="3200" b="1" dirty="0" err="1">
                <a:solidFill>
                  <a:schemeClr val="bg1"/>
                </a:solidFill>
              </a:rPr>
              <a:t>sách</a:t>
            </a:r>
            <a:endParaRPr lang="en-US" sz="3200" b="1" dirty="0">
              <a:solidFill>
                <a:schemeClr val="bg1"/>
              </a:solidFill>
            </a:endParaRPr>
          </a:p>
          <a:p>
            <a:pPr algn="ctr"/>
            <a:r>
              <a:rPr lang="en-US" sz="3200" b="1" dirty="0" err="1">
                <a:solidFill>
                  <a:schemeClr val="bg1"/>
                </a:solidFill>
              </a:rPr>
              <a:t>Nhóm</a:t>
            </a:r>
            <a:r>
              <a:rPr lang="en-US" sz="3200" b="1" dirty="0">
                <a:solidFill>
                  <a:schemeClr val="bg1"/>
                </a:solidFill>
              </a:rPr>
              <a:t>: 5vs1</a:t>
            </a:r>
            <a:endParaRPr lang="en-US" sz="3200" dirty="0">
              <a:solidFill>
                <a:schemeClr val="bg1"/>
              </a:solidFill>
            </a:endParaRPr>
          </a:p>
        </p:txBody>
      </p:sp>
      <p:sp>
        <p:nvSpPr>
          <p:cNvPr id="27" name="TextBox 38"/>
          <p:cNvSpPr>
            <a:spLocks noChangeArrowheads="1"/>
          </p:cNvSpPr>
          <p:nvPr/>
        </p:nvSpPr>
        <p:spPr bwMode="auto">
          <a:xfrm>
            <a:off x="5643156" y="2406956"/>
            <a:ext cx="8193291" cy="40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ct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Thành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nhóm</a:t>
            </a:r>
            <a:endPar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Văn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Mạnh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44.01.104.137</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Hoàng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Trung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Nam		44.01.104.145</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Trịnh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Ngọc</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Huy</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44.01.104.100</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Đinh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Phát</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Toàn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46.01.104.185</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Ngọc</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Danh	          46.01.104.022</a:t>
            </a:r>
          </a:p>
          <a:p>
            <a:pPr algn="ct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Giảng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hướng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dẫn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ThS</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Trần</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Thanh </a:t>
            </a: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Nhã</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p>
          <a:p>
            <a:endParaRPr lang="en-US" altLang="zh-CN" sz="28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endParaRPr>
          </a:p>
        </p:txBody>
      </p:sp>
      <p:grpSp>
        <p:nvGrpSpPr>
          <p:cNvPr id="28" name="组合 27"/>
          <p:cNvGrpSpPr/>
          <p:nvPr/>
        </p:nvGrpSpPr>
        <p:grpSpPr>
          <a:xfrm>
            <a:off x="9730413" y="6322540"/>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10433606" y="6339659"/>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dirty="0"/>
            </a:p>
          </p:txBody>
        </p:sp>
      </p:grpSp>
      <p:grpSp>
        <p:nvGrpSpPr>
          <p:cNvPr id="40" name="组合 39"/>
          <p:cNvGrpSpPr/>
          <p:nvPr/>
        </p:nvGrpSpPr>
        <p:grpSpPr>
          <a:xfrm>
            <a:off x="11827442" y="632088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1" y="760401"/>
                <a:ext cx="3825869" cy="382587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1115508" y="633026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a:cxnSpLocks/>
          </p:cNvCxnSpPr>
          <p:nvPr/>
        </p:nvCxnSpPr>
        <p:spPr>
          <a:xfrm>
            <a:off x="6458691" y="2176165"/>
            <a:ext cx="508705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75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75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rot="2700000">
            <a:off x="1265451" y="-53533"/>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p:cNvSpPr/>
          <p:nvPr/>
        </p:nvSpPr>
        <p:spPr>
          <a:xfrm flipH="1">
            <a:off x="-38668" y="463219"/>
            <a:ext cx="3725255" cy="959108"/>
          </a:xfrm>
          <a:prstGeom prst="rect">
            <a:avLst/>
          </a:prstGeom>
        </p:spPr>
        <p:txBody>
          <a:bodyPr wrap="square" lIns="96392" tIns="48196" rIns="96392" bIns="48196">
            <a:spAutoFit/>
          </a:bodyPr>
          <a:lstStyle/>
          <a:p>
            <a:pPr algn="ct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p>
          <a:p>
            <a:pPr algn="ct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Xây</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dựng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hệ</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thống</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矩形 69"/>
          <p:cNvSpPr/>
          <p:nvPr/>
        </p:nvSpPr>
        <p:spPr>
          <a:xfrm>
            <a:off x="4557167" y="1437577"/>
            <a:ext cx="8654959" cy="651331"/>
          </a:xfrm>
          <a:prstGeom prst="rect">
            <a:avLst/>
          </a:prstGeom>
        </p:spPr>
        <p:txBody>
          <a:bodyPr wrap="square" lIns="96392" tIns="48196" rIns="96392" bIns="48196">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2.1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phát</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biểu</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vấn</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đề</a:t>
            </a:r>
            <a:endPar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 name="TextBox 1"/>
          <p:cNvSpPr txBox="1"/>
          <p:nvPr/>
        </p:nvSpPr>
        <p:spPr>
          <a:xfrm>
            <a:off x="2396927" y="2104157"/>
            <a:ext cx="9145016" cy="1938992"/>
          </a:xfrm>
          <a:prstGeom prst="rect">
            <a:avLst/>
          </a:prstGeom>
          <a:noFill/>
        </p:spPr>
        <p:txBody>
          <a:bodyPr wrap="square" rtlCol="0">
            <a:spAutoFit/>
          </a:bodyPr>
          <a:lstStyle/>
          <a:p>
            <a:r>
              <a:rPr lang="vi-VN" sz="2000" dirty="0">
                <a:solidFill>
                  <a:schemeClr val="bg1"/>
                </a:solidFill>
              </a:rPr>
              <a:t>Ở đây ta không muốn tìm sự tương đồng giữa độc giả hoặc sách mà muốn làm điều đó nếu có độc giả A đã đọc và thích cuốn sách y, z, Và độc giả B cũng đã thích hai cuốn sách này và bây giờ độc giả A đã đọc và thích một số cuốn sách x mà B không đọc nên ta phải giới thiệu sách x cho người dùng B. Đây là lọc cộng tác (Collaborative Filtering).</a:t>
            </a:r>
          </a:p>
          <a:p>
            <a:br>
              <a:rPr lang="vi-VN" sz="2000" dirty="0">
                <a:solidFill>
                  <a:schemeClr val="bg1"/>
                </a:solidFill>
              </a:rPr>
            </a:br>
            <a:endParaRPr lang="en-US" sz="2000" dirty="0">
              <a:solidFill>
                <a:schemeClr val="bg1"/>
              </a:solidFill>
            </a:endParaRPr>
          </a:p>
        </p:txBody>
      </p:sp>
      <p:pic>
        <p:nvPicPr>
          <p:cNvPr id="3074" name="Picture 2" descr="https://lh3.googleusercontent.com/bHWfqKeM2ULIyGEmtMBnUW8HlyrQuZGY_sjv-XHuvSvkPoZXO19SMcPt3-CWHsnIehjp5EvR3wAI-WDKX5pxQAaYYccnXOlqeWdnqmJTO3hkrn7KsgZzBUiSFqdcG1o8Rs7wnEvPalLy850m2p60OX4zLDn6xFaNFR4dSdgl7B9QGT_pzHrhPn7gbC87QqR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250" y="3688333"/>
            <a:ext cx="6286500" cy="337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48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randombar(horizontal)">
                                      <p:cBhvr>
                                        <p:cTn id="13" dur="400"/>
                                        <p:tgtEl>
                                          <p:spTgt spid="61"/>
                                        </p:tgtEl>
                                      </p:cBhvr>
                                    </p:animEffect>
                                  </p:childTnLst>
                                </p:cTn>
                              </p:par>
                            </p:childTnLst>
                          </p:cTn>
                        </p:par>
                        <p:par>
                          <p:cTn id="14" fill="hold">
                            <p:stCondLst>
                              <p:cond delay="900"/>
                            </p:stCondLst>
                            <p:childTnLst>
                              <p:par>
                                <p:cTn id="15" presetID="14" presetClass="entr" presetSubtype="10" fill="hold" grpId="0" nodeType="afterEffect">
                                  <p:stCondLst>
                                    <p:cond delay="100"/>
                                  </p:stCondLst>
                                  <p:childTnLst>
                                    <p:set>
                                      <p:cBhvr>
                                        <p:cTn id="16" dur="1" fill="hold">
                                          <p:stCondLst>
                                            <p:cond delay="0"/>
                                          </p:stCondLst>
                                        </p:cTn>
                                        <p:tgtEl>
                                          <p:spTgt spid="70"/>
                                        </p:tgtEl>
                                        <p:attrNameLst>
                                          <p:attrName>style.visibility</p:attrName>
                                        </p:attrNameLst>
                                      </p:cBhvr>
                                      <p:to>
                                        <p:strVal val="visible"/>
                                      </p:to>
                                    </p:set>
                                    <p:animEffect transition="in" filter="randombar(horizontal)">
                                      <p:cBhvr>
                                        <p:cTn id="17"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34702" y="1972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72791" y="880021"/>
            <a:ext cx="10729191" cy="646331"/>
          </a:xfrm>
          <a:prstGeom prst="rect">
            <a:avLst/>
          </a:prstGeom>
        </p:spPr>
        <p:txBody>
          <a:bodyPr wrap="square">
            <a:spAutoFit/>
          </a:bodyPr>
          <a:lstStyle/>
          <a:p>
            <a:r>
              <a:rPr lang="en-US" sz="3600" b="1" dirty="0">
                <a:solidFill>
                  <a:schemeClr val="bg1"/>
                </a:solidFill>
              </a:rPr>
              <a:t>2.2.1 </a:t>
            </a:r>
            <a:r>
              <a:rPr lang="en-US" sz="3600" b="1" dirty="0" err="1">
                <a:solidFill>
                  <a:schemeClr val="bg1"/>
                </a:solidFill>
              </a:rPr>
              <a:t>Thiết</a:t>
            </a:r>
            <a:r>
              <a:rPr lang="en-US" sz="3600" b="1" dirty="0">
                <a:solidFill>
                  <a:schemeClr val="bg1"/>
                </a:solidFill>
              </a:rPr>
              <a:t> </a:t>
            </a:r>
            <a:r>
              <a:rPr lang="en-US" sz="3600" b="1" dirty="0" err="1">
                <a:solidFill>
                  <a:schemeClr val="bg1"/>
                </a:solidFill>
              </a:rPr>
              <a:t>kế</a:t>
            </a:r>
            <a:r>
              <a:rPr lang="en-US" sz="3600" b="1" dirty="0">
                <a:solidFill>
                  <a:schemeClr val="bg1"/>
                </a:solidFill>
              </a:rPr>
              <a:t> </a:t>
            </a:r>
            <a:r>
              <a:rPr lang="en-US" sz="3600" b="1" dirty="0" err="1">
                <a:solidFill>
                  <a:schemeClr val="bg1"/>
                </a:solidFill>
              </a:rPr>
              <a:t>hệ</a:t>
            </a:r>
            <a:r>
              <a:rPr lang="en-US" sz="3600" b="1" dirty="0">
                <a:solidFill>
                  <a:schemeClr val="bg1"/>
                </a:solidFill>
              </a:rPr>
              <a:t> </a:t>
            </a:r>
            <a:r>
              <a:rPr lang="en-US" sz="3600" b="1" dirty="0" err="1">
                <a:solidFill>
                  <a:schemeClr val="bg1"/>
                </a:solidFill>
              </a:rPr>
              <a:t>thống</a:t>
            </a:r>
            <a:r>
              <a:rPr lang="en-US" sz="3600" b="1" dirty="0">
                <a:solidFill>
                  <a:schemeClr val="bg1"/>
                </a:solidFill>
              </a:rPr>
              <a:t> </a:t>
            </a:r>
            <a:r>
              <a:rPr lang="en-US" sz="3600" b="1" dirty="0" err="1">
                <a:solidFill>
                  <a:schemeClr val="bg1"/>
                </a:solidFill>
              </a:rPr>
              <a:t>gợi</a:t>
            </a:r>
            <a:r>
              <a:rPr lang="en-US" sz="3600" b="1" dirty="0">
                <a:solidFill>
                  <a:schemeClr val="bg1"/>
                </a:solidFill>
              </a:rPr>
              <a:t> ý </a:t>
            </a:r>
            <a:r>
              <a:rPr lang="en-US" sz="3600" b="1" dirty="0" err="1">
                <a:solidFill>
                  <a:schemeClr val="bg1"/>
                </a:solidFill>
              </a:rPr>
              <a:t>sách</a:t>
            </a:r>
            <a:endParaRPr lang="zh-CN" altLang="en-US"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098" name="Picture 2" descr="https://lh6.googleusercontent.com/7u2KxBs6uwDoyNxJRkMTAP4E6xnWAwtubl5bEr2C1qoXk2kh-WcfKOK4dc3q1MjVtxyPCoZWnL-T2bcRsllXgssfM7LO9c4pY1qarLp74FOCTiAWTtbh4Jv1cQq_jEbizY0mH6gjU46b4j4Mq_LSzKsw16cU-iaMJpbFbXmjZjpiPK6cMypMlUM3VOCXpS0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943" y="2248173"/>
            <a:ext cx="7128792" cy="346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0363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p:nvPr/>
        </p:nvSpPr>
        <p:spPr>
          <a:xfrm>
            <a:off x="1388815" y="736005"/>
            <a:ext cx="9577064" cy="492443"/>
          </a:xfrm>
          <a:prstGeom prst="rect">
            <a:avLst/>
          </a:prstGeom>
          <a:noFill/>
          <a:ln w="9525">
            <a:noFill/>
          </a:ln>
        </p:spPr>
        <p:txBody>
          <a:bodyPr wrap="square" lIns="0" tIns="0" rIns="0" bIns="0" anchor="t">
            <a:spAutoFit/>
          </a:bodyPr>
          <a:lstStyle/>
          <a:p>
            <a:pPr algn="ctr">
              <a:defRPr/>
            </a:pPr>
            <a:r>
              <a:rPr lang="en-US" sz="3200" b="1" dirty="0">
                <a:solidFill>
                  <a:schemeClr val="bg1"/>
                </a:solidFill>
              </a:rPr>
              <a:t>2.2.2 </a:t>
            </a:r>
            <a:r>
              <a:rPr lang="en-US" sz="3200" b="1" dirty="0" err="1">
                <a:solidFill>
                  <a:schemeClr val="bg1"/>
                </a:solidFill>
              </a:rPr>
              <a:t>Sử</a:t>
            </a:r>
            <a:r>
              <a:rPr lang="en-US" sz="3200" b="1" dirty="0">
                <a:solidFill>
                  <a:schemeClr val="bg1"/>
                </a:solidFill>
              </a:rPr>
              <a:t> </a:t>
            </a:r>
            <a:r>
              <a:rPr lang="en-US" sz="3200" b="1" dirty="0" err="1">
                <a:solidFill>
                  <a:schemeClr val="bg1"/>
                </a:solidFill>
              </a:rPr>
              <a:t>dụng</a:t>
            </a:r>
            <a:r>
              <a:rPr lang="en-US" sz="3200" b="1" dirty="0">
                <a:solidFill>
                  <a:schemeClr val="bg1"/>
                </a:solidFill>
              </a:rPr>
              <a:t> Item-based CFs </a:t>
            </a:r>
            <a:r>
              <a:rPr lang="en-US" sz="3200" b="1" dirty="0" err="1">
                <a:solidFill>
                  <a:schemeClr val="bg1"/>
                </a:solidFill>
              </a:rPr>
              <a:t>để</a:t>
            </a:r>
            <a:r>
              <a:rPr lang="en-US" sz="3200" b="1" dirty="0">
                <a:solidFill>
                  <a:schemeClr val="bg1"/>
                </a:solidFill>
              </a:rPr>
              <a:t> </a:t>
            </a:r>
            <a:r>
              <a:rPr lang="en-US" sz="3200" b="1" dirty="0" err="1">
                <a:solidFill>
                  <a:schemeClr val="bg1"/>
                </a:solidFill>
              </a:rPr>
              <a:t>gợi</a:t>
            </a:r>
            <a:r>
              <a:rPr lang="en-US" sz="3200" b="1" dirty="0">
                <a:solidFill>
                  <a:schemeClr val="bg1"/>
                </a:solidFill>
              </a:rPr>
              <a:t> ý </a:t>
            </a:r>
            <a:r>
              <a:rPr lang="en-US" sz="3200" b="1" dirty="0" err="1">
                <a:solidFill>
                  <a:schemeClr val="bg1"/>
                </a:solidFill>
              </a:rPr>
              <a:t>sách</a:t>
            </a: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TextBox 10"/>
          <p:cNvSpPr txBox="1"/>
          <p:nvPr/>
        </p:nvSpPr>
        <p:spPr>
          <a:xfrm>
            <a:off x="2108895" y="1384077"/>
            <a:ext cx="8505900" cy="1602811"/>
          </a:xfrm>
          <a:prstGeom prst="rect">
            <a:avLst/>
          </a:prstGeom>
          <a:noFill/>
          <a:ln w="9525">
            <a:noFill/>
          </a:ln>
        </p:spPr>
        <p:txBody>
          <a:bodyPr wrap="square" lIns="0" tIns="0" rIns="0" bIns="0" anchor="t">
            <a:spAutoFit/>
          </a:bodyPr>
          <a:lstStyle/>
          <a:p>
            <a:pPr marL="342900" indent="-342900">
              <a:lnSpc>
                <a:spcPct val="150000"/>
              </a:lnSpc>
              <a:buFont typeface="Arial" panose="020B0604020202020204" pitchFamily="34" charset="0"/>
              <a:buChar char="•"/>
            </a:pPr>
            <a:r>
              <a:rPr lang="vi-VN" sz="2400" dirty="0">
                <a:solidFill>
                  <a:schemeClr val="bg1"/>
                </a:solidFill>
              </a:rPr>
              <a:t>Item-Item CFs</a:t>
            </a:r>
            <a:r>
              <a:rPr lang="vi-VN" sz="2400" b="1" dirty="0">
                <a:solidFill>
                  <a:schemeClr val="bg1"/>
                </a:solidFill>
              </a:rPr>
              <a:t>: </a:t>
            </a:r>
            <a:r>
              <a:rPr lang="vi-VN" sz="2400" dirty="0">
                <a:solidFill>
                  <a:schemeClr val="bg1"/>
                </a:solidFill>
              </a:rPr>
              <a:t>sẽ đề xuất những cuốn sách đã được tất cả người dùng trong hệ thống xếp hạng theo cách tương tự. Ví dụ: Những cuốn sách có kiểu xếp hạng giống nhau bởi tất cả người dùng.</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5122" name="Picture 2" descr="https://lh4.googleusercontent.com/TGpMkWgjlLFMCN2mmsTw1BPZLTzQxi84qDBZbQpuSSRJv60zM0YNJSxyE7MENt7rzZ2F7Kd1r-jET8AuABVzCH7V4NwgmYtHwntqMmNe4gsX8ghRxXMv5cgETt7UMqdWg0H2EeCrJhFqoZ0WJBNj71dhPox4CqSa8cApcnC2JvAgfi8M99V42BhC0c5R8a1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095" y="3142517"/>
            <a:ext cx="5112568" cy="394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4658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p:nvPr/>
        </p:nvSpPr>
        <p:spPr>
          <a:xfrm>
            <a:off x="1676847" y="2320181"/>
            <a:ext cx="7200800" cy="1538883"/>
          </a:xfrm>
          <a:prstGeom prst="rect">
            <a:avLst/>
          </a:prstGeom>
          <a:noFill/>
          <a:ln w="9525">
            <a:noFill/>
          </a:ln>
        </p:spPr>
        <p:txBody>
          <a:bodyPr wrap="square" lIns="0" tIns="0" rIns="0" bIns="0" anchor="t">
            <a:spAutoFit/>
          </a:bodyPr>
          <a:lstStyle/>
          <a:p>
            <a:r>
              <a:rPr lang="vi-VN" sz="2000" dirty="0">
                <a:solidFill>
                  <a:schemeClr val="bg1"/>
                </a:solidFill>
              </a:rPr>
              <a:t>Ưu điểm của phương pháp này:</a:t>
            </a:r>
          </a:p>
          <a:p>
            <a:pPr marL="342900" indent="-342900">
              <a:buFont typeface="Arial" panose="020B0604020202020204" pitchFamily="34" charset="0"/>
              <a:buChar char="•"/>
            </a:pPr>
            <a:r>
              <a:rPr lang="vi-VN" sz="2000" dirty="0">
                <a:solidFill>
                  <a:schemeClr val="bg1"/>
                </a:solidFill>
              </a:rPr>
              <a:t>Thường có ít item hơn người dùng trong cơ sở dữ liệu, do đó, việc tạo ma trận tương tự (similar matrix) sẽ có xu hướng nhỏ hơn</a:t>
            </a:r>
            <a:r>
              <a:rPr lang="en-US" sz="2000" dirty="0">
                <a:solidFill>
                  <a:schemeClr val="bg1"/>
                </a:solidFill>
              </a:rPr>
              <a:t>.</a:t>
            </a:r>
            <a:endParaRPr lang="vi-VN" sz="2000" dirty="0">
              <a:solidFill>
                <a:schemeClr val="bg1"/>
              </a:solidFill>
            </a:endParaRPr>
          </a:p>
          <a:p>
            <a:pPr marL="342900" indent="-342900">
              <a:buFont typeface="Arial" panose="020B0604020202020204" pitchFamily="34" charset="0"/>
              <a:buChar char="•"/>
            </a:pPr>
            <a:r>
              <a:rPr lang="vi-VN" sz="2000" dirty="0">
                <a:solidFill>
                  <a:schemeClr val="bg1"/>
                </a:solidFill>
              </a:rPr>
              <a:t>Người dùng mới sẽ được đề xuất rất nhanh mặc dù họ chỉ mới xếp hạng một vài mục</a:t>
            </a:r>
            <a:r>
              <a:rPr lang="en-US" sz="2000" dirty="0">
                <a:solidFill>
                  <a:schemeClr val="bg1"/>
                </a:solidFill>
              </a:rPr>
              <a:t>.</a:t>
            </a:r>
            <a:endParaRPr lang="vi-VN" sz="2000" dirty="0">
              <a:solidFill>
                <a:schemeClr val="bg1"/>
              </a:solidFill>
            </a:endParaRPr>
          </a:p>
        </p:txBody>
      </p:sp>
      <p:sp>
        <p:nvSpPr>
          <p:cNvPr id="3" name="TextBox 2"/>
          <p:cNvSpPr txBox="1"/>
          <p:nvPr/>
        </p:nvSpPr>
        <p:spPr>
          <a:xfrm>
            <a:off x="1460823" y="519981"/>
            <a:ext cx="7515584" cy="1077218"/>
          </a:xfrm>
          <a:prstGeom prst="rect">
            <a:avLst/>
          </a:prstGeom>
          <a:noFill/>
        </p:spPr>
        <p:txBody>
          <a:bodyPr wrap="none" rtlCol="0">
            <a:spAutoFit/>
          </a:bodyPr>
          <a:lstStyle/>
          <a:p>
            <a:r>
              <a:rPr lang="en-US" sz="3200" b="1" dirty="0">
                <a:solidFill>
                  <a:schemeClr val="bg1"/>
                </a:solidFill>
              </a:rPr>
              <a:t>2.2.2 </a:t>
            </a:r>
            <a:r>
              <a:rPr lang="en-US" sz="3200" b="1" dirty="0" err="1">
                <a:solidFill>
                  <a:schemeClr val="bg1"/>
                </a:solidFill>
              </a:rPr>
              <a:t>Sử</a:t>
            </a:r>
            <a:r>
              <a:rPr lang="en-US" sz="3200" b="1" dirty="0">
                <a:solidFill>
                  <a:schemeClr val="bg1"/>
                </a:solidFill>
              </a:rPr>
              <a:t> </a:t>
            </a:r>
            <a:r>
              <a:rPr lang="en-US" sz="3200" b="1" dirty="0" err="1">
                <a:solidFill>
                  <a:schemeClr val="bg1"/>
                </a:solidFill>
              </a:rPr>
              <a:t>dụng</a:t>
            </a:r>
            <a:r>
              <a:rPr lang="en-US" sz="3200" b="1" dirty="0">
                <a:solidFill>
                  <a:schemeClr val="bg1"/>
                </a:solidFill>
              </a:rPr>
              <a:t> Item-based CFs </a:t>
            </a:r>
            <a:r>
              <a:rPr lang="en-US" sz="3200" b="1" dirty="0" err="1">
                <a:solidFill>
                  <a:schemeClr val="bg1"/>
                </a:solidFill>
              </a:rPr>
              <a:t>để</a:t>
            </a:r>
            <a:r>
              <a:rPr lang="en-US" sz="3200" b="1" dirty="0">
                <a:solidFill>
                  <a:schemeClr val="bg1"/>
                </a:solidFill>
              </a:rPr>
              <a:t> </a:t>
            </a:r>
            <a:r>
              <a:rPr lang="en-US" sz="3200" b="1" dirty="0" err="1">
                <a:solidFill>
                  <a:schemeClr val="bg1"/>
                </a:solidFill>
              </a:rPr>
              <a:t>gợi</a:t>
            </a:r>
            <a:r>
              <a:rPr lang="en-US" sz="3200" b="1" dirty="0">
                <a:solidFill>
                  <a:schemeClr val="bg1"/>
                </a:solidFill>
              </a:rPr>
              <a:t> ý </a:t>
            </a:r>
            <a:r>
              <a:rPr lang="en-US" sz="3200" b="1" dirty="0" err="1">
                <a:solidFill>
                  <a:schemeClr val="bg1"/>
                </a:solidFill>
              </a:rPr>
              <a:t>sách</a:t>
            </a:r>
            <a:endParaRPr lang="en-US" altLang="zh-CN" sz="3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sz="3200" dirty="0"/>
          </a:p>
        </p:txBody>
      </p:sp>
    </p:spTree>
    <p:extLst>
      <p:ext uri="{BB962C8B-B14F-4D97-AF65-F5344CB8AC3E}">
        <p14:creationId xmlns:p14="http://schemas.microsoft.com/office/powerpoint/2010/main" val="36406975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9"/>
          <p:cNvSpPr txBox="1"/>
          <p:nvPr/>
        </p:nvSpPr>
        <p:spPr>
          <a:xfrm>
            <a:off x="1532831" y="541278"/>
            <a:ext cx="7920880" cy="430887"/>
          </a:xfrm>
          <a:prstGeom prst="rect">
            <a:avLst/>
          </a:prstGeom>
          <a:noFill/>
          <a:ln w="9525">
            <a:noFill/>
          </a:ln>
        </p:spPr>
        <p:txBody>
          <a:bodyPr wrap="square" lIns="0" tIns="0" rIns="0" bIns="0" anchor="t">
            <a:spAutoFit/>
          </a:bodyPr>
          <a:lstStyle/>
          <a:p>
            <a:pPr algn="ctr">
              <a:defRPr/>
            </a:pPr>
            <a:r>
              <a:rPr lang="en-US" sz="2800" b="1" dirty="0">
                <a:solidFill>
                  <a:schemeClr val="bg1"/>
                </a:solidFill>
              </a:rPr>
              <a:t>2.2.2 </a:t>
            </a:r>
            <a:r>
              <a:rPr lang="en-US" sz="2800" b="1" dirty="0" err="1">
                <a:solidFill>
                  <a:schemeClr val="bg1"/>
                </a:solidFill>
              </a:rPr>
              <a:t>Sử</a:t>
            </a:r>
            <a:r>
              <a:rPr lang="en-US" sz="2800" b="1" dirty="0">
                <a:solidFill>
                  <a:schemeClr val="bg1"/>
                </a:solidFill>
              </a:rPr>
              <a:t> </a:t>
            </a:r>
            <a:r>
              <a:rPr lang="en-US" sz="2800" b="1" dirty="0" err="1">
                <a:solidFill>
                  <a:schemeClr val="bg1"/>
                </a:solidFill>
              </a:rPr>
              <a:t>dụng</a:t>
            </a:r>
            <a:r>
              <a:rPr lang="en-US" sz="2800" b="1" dirty="0">
                <a:solidFill>
                  <a:schemeClr val="bg1"/>
                </a:solidFill>
              </a:rPr>
              <a:t> Item-based CFs </a:t>
            </a:r>
            <a:r>
              <a:rPr lang="en-US" sz="2800" b="1" dirty="0" err="1">
                <a:solidFill>
                  <a:schemeClr val="bg1"/>
                </a:solidFill>
              </a:rPr>
              <a:t>để</a:t>
            </a:r>
            <a:r>
              <a:rPr lang="en-US" sz="2800" b="1" dirty="0">
                <a:solidFill>
                  <a:schemeClr val="bg1"/>
                </a:solidFill>
              </a:rPr>
              <a:t> </a:t>
            </a:r>
            <a:r>
              <a:rPr lang="en-US" sz="2800" b="1" dirty="0" err="1">
                <a:solidFill>
                  <a:schemeClr val="bg1"/>
                </a:solidFill>
              </a:rPr>
              <a:t>gợi</a:t>
            </a:r>
            <a:r>
              <a:rPr lang="en-US" sz="2800" b="1" dirty="0">
                <a:solidFill>
                  <a:schemeClr val="bg1"/>
                </a:solidFill>
              </a:rPr>
              <a:t> ý </a:t>
            </a:r>
            <a:r>
              <a:rPr lang="en-US" sz="2800" b="1" dirty="0" err="1">
                <a:solidFill>
                  <a:schemeClr val="bg1"/>
                </a:solidFill>
              </a:rPr>
              <a:t>sách</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TextBox 10"/>
          <p:cNvSpPr txBox="1"/>
          <p:nvPr/>
        </p:nvSpPr>
        <p:spPr>
          <a:xfrm>
            <a:off x="1316807" y="1096045"/>
            <a:ext cx="10585176" cy="3877985"/>
          </a:xfrm>
          <a:prstGeom prst="rect">
            <a:avLst/>
          </a:prstGeom>
          <a:noFill/>
          <a:ln w="9525">
            <a:noFill/>
          </a:ln>
        </p:spPr>
        <p:txBody>
          <a:bodyPr wrap="square" lIns="0" tIns="0" rIns="0" bIns="0" anchor="t">
            <a:spAutoFit/>
          </a:bodyPr>
          <a:lstStyle/>
          <a:p>
            <a:pPr>
              <a:lnSpc>
                <a:spcPct val="150000"/>
              </a:lnSpc>
            </a:pPr>
            <a:r>
              <a:rPr lang="vi-VN" sz="2400" dirty="0">
                <a:solidFill>
                  <a:schemeClr val="bg1"/>
                </a:solidFill>
              </a:rPr>
              <a:t>Xây dựng Item-based CFs gồm có 2 bước sau:</a:t>
            </a:r>
            <a:endParaRPr lang="en-US" sz="2400" dirty="0">
              <a:solidFill>
                <a:schemeClr val="bg1"/>
              </a:solidFill>
            </a:endParaRPr>
          </a:p>
          <a:p>
            <a:r>
              <a:rPr lang="vi-VN" sz="2400" dirty="0">
                <a:solidFill>
                  <a:schemeClr val="bg1"/>
                </a:solidFill>
              </a:rPr>
              <a:t>Bước 1:  Sắp xếp dữ liệu thành ma trận item-user (MxN)</a:t>
            </a:r>
          </a:p>
          <a:p>
            <a:r>
              <a:rPr lang="vi-VN" sz="2400" dirty="0">
                <a:solidFill>
                  <a:schemeClr val="bg1"/>
                </a:solidFill>
              </a:rPr>
              <a:t>Tại đây, ta có thể xem tất cả các xếp hạng cho một cuốn sách nhất định và mỗi hàng sách sau đó sẽ được coi là một vectơ N chiều trong đó N là số lượng người dùng. Ở đây, những cuốn sách đã được người dùng xếp hạng tương tự có thể cho thấy một cuốn sách phù hợp với một cuốn sách khác (ví dụ: Animal Farm và 1984 có các mẫu xếp hạng tương tự từ người dùng, cho thấy rằng nếu ai đó thích Animal Farm, họ có thể thích 1984).</a:t>
            </a:r>
          </a:p>
          <a:p>
            <a:br>
              <a:rPr lang="vi-VN" sz="2400" dirty="0">
                <a:solidFill>
                  <a:schemeClr val="bg1"/>
                </a:solidFill>
              </a:rPr>
            </a:b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6146" name="Picture 2" descr="https://lh3.googleusercontent.com/oRhFVvIdKvcN-oxZVGox1z2XK_kjOM6SkC5IjS87JWiz4ER3Fotf8wqqvrta65lkMOq73ppdUC7nTOMVym5hl6bv7GbCOKglkFbs6v5xAE4_nTNuynnK-OVPEK2mUnm4F2N45uBzzkQ_b8m7d-8RcO0n-y3X9_V7oU2JJAEmbiOIvuzriFr9cGsKZnawdRD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879" y="4408413"/>
            <a:ext cx="8675340" cy="266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044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96927" y="519981"/>
            <a:ext cx="6610079" cy="954107"/>
          </a:xfrm>
          <a:prstGeom prst="rect">
            <a:avLst/>
          </a:prstGeom>
          <a:noFill/>
        </p:spPr>
        <p:txBody>
          <a:bodyPr wrap="none" rtlCol="0">
            <a:spAutoFit/>
          </a:bodyPr>
          <a:lstStyle/>
          <a:p>
            <a:r>
              <a:rPr lang="en-US" sz="2800" b="1" dirty="0">
                <a:solidFill>
                  <a:schemeClr val="bg1"/>
                </a:solidFill>
              </a:rPr>
              <a:t>2.2.2 </a:t>
            </a:r>
            <a:r>
              <a:rPr lang="en-US" sz="2800" b="1" dirty="0" err="1">
                <a:solidFill>
                  <a:schemeClr val="bg1"/>
                </a:solidFill>
              </a:rPr>
              <a:t>Sử</a:t>
            </a:r>
            <a:r>
              <a:rPr lang="en-US" sz="2800" b="1" dirty="0">
                <a:solidFill>
                  <a:schemeClr val="bg1"/>
                </a:solidFill>
              </a:rPr>
              <a:t> </a:t>
            </a:r>
            <a:r>
              <a:rPr lang="en-US" sz="2800" b="1" dirty="0" err="1">
                <a:solidFill>
                  <a:schemeClr val="bg1"/>
                </a:solidFill>
              </a:rPr>
              <a:t>dụng</a:t>
            </a:r>
            <a:r>
              <a:rPr lang="en-US" sz="2800" b="1" dirty="0">
                <a:solidFill>
                  <a:schemeClr val="bg1"/>
                </a:solidFill>
              </a:rPr>
              <a:t> Item-based CFs </a:t>
            </a:r>
            <a:r>
              <a:rPr lang="en-US" sz="2800" b="1" dirty="0" err="1">
                <a:solidFill>
                  <a:schemeClr val="bg1"/>
                </a:solidFill>
              </a:rPr>
              <a:t>để</a:t>
            </a:r>
            <a:r>
              <a:rPr lang="en-US" sz="2800" b="1" dirty="0">
                <a:solidFill>
                  <a:schemeClr val="bg1"/>
                </a:solidFill>
              </a:rPr>
              <a:t> </a:t>
            </a:r>
            <a:r>
              <a:rPr lang="en-US" sz="2800" b="1" dirty="0" err="1">
                <a:solidFill>
                  <a:schemeClr val="bg1"/>
                </a:solidFill>
              </a:rPr>
              <a:t>gợi</a:t>
            </a:r>
            <a:r>
              <a:rPr lang="en-US" sz="2800" b="1" dirty="0">
                <a:solidFill>
                  <a:schemeClr val="bg1"/>
                </a:solidFill>
              </a:rPr>
              <a:t> ý </a:t>
            </a:r>
            <a:r>
              <a:rPr lang="en-US" sz="2800" b="1" dirty="0" err="1">
                <a:solidFill>
                  <a:schemeClr val="bg1"/>
                </a:solidFill>
              </a:rPr>
              <a:t>sách</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sz="2800" dirty="0"/>
          </a:p>
        </p:txBody>
      </p:sp>
      <p:sp>
        <p:nvSpPr>
          <p:cNvPr id="3" name="TextBox 2"/>
          <p:cNvSpPr txBox="1"/>
          <p:nvPr/>
        </p:nvSpPr>
        <p:spPr>
          <a:xfrm>
            <a:off x="1604839" y="1312069"/>
            <a:ext cx="10873208" cy="1938992"/>
          </a:xfrm>
          <a:prstGeom prst="rect">
            <a:avLst/>
          </a:prstGeom>
          <a:noFill/>
        </p:spPr>
        <p:txBody>
          <a:bodyPr wrap="square" rtlCol="0">
            <a:spAutoFit/>
          </a:bodyPr>
          <a:lstStyle/>
          <a:p>
            <a:r>
              <a:rPr lang="vi-VN" sz="2000" dirty="0">
                <a:solidFill>
                  <a:schemeClr val="bg1"/>
                </a:solidFill>
              </a:rPr>
              <a:t>Bước 2: Xây dựng ma trận tương tự (similar matrix)</a:t>
            </a:r>
          </a:p>
          <a:p>
            <a:r>
              <a:rPr lang="vi-VN" sz="2000" dirty="0">
                <a:solidFill>
                  <a:schemeClr val="bg1"/>
                </a:solidFill>
              </a:rPr>
              <a:t>Có nhiều cách để bạn có thể tìm ra sự giống nhau giữa hai cuốn sách, ở đây ta sẽ tìm sự giống nhau về cosine.</a:t>
            </a:r>
          </a:p>
          <a:p>
            <a:r>
              <a:rPr lang="vi-VN" sz="2000" dirty="0">
                <a:solidFill>
                  <a:schemeClr val="bg1"/>
                </a:solidFill>
              </a:rPr>
              <a:t>Công thức tính đồng dạng Cosine:</a:t>
            </a:r>
          </a:p>
          <a:p>
            <a:br>
              <a:rPr lang="vi-VN" sz="2000" dirty="0">
                <a:solidFill>
                  <a:schemeClr val="bg1"/>
                </a:solidFill>
              </a:rPr>
            </a:br>
            <a:endParaRPr lang="en-US" sz="2000" dirty="0">
              <a:solidFill>
                <a:schemeClr val="bg1"/>
              </a:solidFill>
            </a:endParaRPr>
          </a:p>
        </p:txBody>
      </p:sp>
      <p:pic>
        <p:nvPicPr>
          <p:cNvPr id="7170" name="Picture 2" descr="https://lh5.googleusercontent.com/qTXddCOsEMAgS4qn4ZWVgGL71EQih9ZpQGAhLVy0jvj732lCgmqzvlm8svzoxbzPWu5n4gDlk_1HVcKC-R75trAfaboE8lyOmdaIEFLZMwYMsgipN69mcP89O5Krmt2FTZvFjqm420SRpFvGwBCEcxhKbDXCR1mOa3FiiLjMkIatFawySj3K8BEVL_hyYi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011" y="2617708"/>
            <a:ext cx="5616624" cy="15841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9984" y="4403685"/>
            <a:ext cx="8712968" cy="1323439"/>
          </a:xfrm>
          <a:prstGeom prst="rect">
            <a:avLst/>
          </a:prstGeom>
          <a:noFill/>
        </p:spPr>
        <p:txBody>
          <a:bodyPr wrap="square" rtlCol="0">
            <a:spAutoFit/>
          </a:bodyPr>
          <a:lstStyle/>
          <a:p>
            <a:r>
              <a:rPr lang="vi-VN" sz="2000" dirty="0">
                <a:solidFill>
                  <a:schemeClr val="bg1"/>
                </a:solidFill>
              </a:rPr>
              <a:t>Ta sẽ  sử dụng công thức Cosine tính xếp hạng cho một cuốn sách cụ thể bằng cách sử dụng tổng trọng số xếp hạng của các cuốn sách tương tự khác.</a:t>
            </a:r>
          </a:p>
          <a:p>
            <a:br>
              <a:rPr lang="vi-VN" sz="2000" dirty="0">
                <a:solidFill>
                  <a:schemeClr val="bg1"/>
                </a:solidFill>
              </a:rPr>
            </a:br>
            <a:endParaRPr lang="en-US" sz="2000" dirty="0">
              <a:solidFill>
                <a:schemeClr val="bg1"/>
              </a:solidFill>
            </a:endParaRPr>
          </a:p>
        </p:txBody>
      </p:sp>
      <p:pic>
        <p:nvPicPr>
          <p:cNvPr id="7172" name="Picture 4" descr="https://lh6.googleusercontent.com/cnNivaN4ogJ7R25VcVCUHrPK3UhjFfA85TgWuO4HM_pFV-6WF4vZmb0Ab66aTYDsa2ZM19-nFGs3YHE3EMUfr-AZAN0rEa1fANZxNAdEnIAXJ5XKgaYBugpTXfY3P8TnEAnP85nCBBYHomxnlAasrJvjITWleeL8axwYXIr2pulYcI-UJIiNNei_sVTvYeY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3011" y="5416525"/>
            <a:ext cx="5616624"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501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719" y="-29343"/>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371862" y="736005"/>
            <a:ext cx="10081119" cy="1384995"/>
          </a:xfrm>
          <a:prstGeom prst="rect">
            <a:avLst/>
          </a:prstGeom>
        </p:spPr>
        <p:txBody>
          <a:bodyPr wrap="square">
            <a:spAutoFit/>
          </a:bodyPr>
          <a:lstStyle/>
          <a:p>
            <a:r>
              <a:rPr lang="en-US" sz="2800" b="1" dirty="0">
                <a:solidFill>
                  <a:schemeClr val="bg1"/>
                </a:solidFill>
              </a:rPr>
              <a:t>2.2.2 </a:t>
            </a:r>
            <a:r>
              <a:rPr lang="en-US" sz="2800" b="1" dirty="0" err="1">
                <a:solidFill>
                  <a:schemeClr val="bg1"/>
                </a:solidFill>
              </a:rPr>
              <a:t>Sử</a:t>
            </a:r>
            <a:r>
              <a:rPr lang="en-US" sz="2800" b="1" dirty="0">
                <a:solidFill>
                  <a:schemeClr val="bg1"/>
                </a:solidFill>
              </a:rPr>
              <a:t> </a:t>
            </a:r>
            <a:r>
              <a:rPr lang="en-US" sz="2800" b="1" dirty="0" err="1">
                <a:solidFill>
                  <a:schemeClr val="bg1"/>
                </a:solidFill>
              </a:rPr>
              <a:t>dụng</a:t>
            </a:r>
            <a:r>
              <a:rPr lang="en-US" sz="2800" b="1" dirty="0">
                <a:solidFill>
                  <a:schemeClr val="bg1"/>
                </a:solidFill>
              </a:rPr>
              <a:t> Item-based CFs </a:t>
            </a:r>
            <a:r>
              <a:rPr lang="en-US" sz="2800" b="1" dirty="0" err="1">
                <a:solidFill>
                  <a:schemeClr val="bg1"/>
                </a:solidFill>
              </a:rPr>
              <a:t>để</a:t>
            </a:r>
            <a:r>
              <a:rPr lang="en-US" sz="2800" b="1" dirty="0">
                <a:solidFill>
                  <a:schemeClr val="bg1"/>
                </a:solidFill>
              </a:rPr>
              <a:t> </a:t>
            </a:r>
            <a:r>
              <a:rPr lang="en-US" sz="2800" b="1" dirty="0" err="1">
                <a:solidFill>
                  <a:schemeClr val="bg1"/>
                </a:solidFill>
              </a:rPr>
              <a:t>gợi</a:t>
            </a:r>
            <a:r>
              <a:rPr lang="en-US" sz="2800" b="1" dirty="0">
                <a:solidFill>
                  <a:schemeClr val="bg1"/>
                </a:solidFill>
              </a:rPr>
              <a:t> ý </a:t>
            </a:r>
            <a:r>
              <a:rPr lang="en-US" sz="2800" b="1" dirty="0" err="1">
                <a:solidFill>
                  <a:schemeClr val="bg1"/>
                </a:solidFill>
              </a:rPr>
              <a:t>sách</a:t>
            </a: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a:p>
            <a:endParaRPr lang="en-US" sz="2800" dirty="0"/>
          </a:p>
          <a:p>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2" name="矩形-2"/>
          <p:cNvSpPr/>
          <p:nvPr>
            <p:custDataLst>
              <p:tags r:id="rId2"/>
            </p:custDataLst>
          </p:nvPr>
        </p:nvSpPr>
        <p:spPr>
          <a:xfrm>
            <a:off x="740744" y="2692995"/>
            <a:ext cx="11305256" cy="1138773"/>
          </a:xfrm>
          <a:prstGeom prst="rect">
            <a:avLst/>
          </a:prstGeom>
        </p:spPr>
        <p:txBody>
          <a:bodyPr wrap="square">
            <a:spAutoFit/>
          </a:bodyPr>
          <a:lstStyle/>
          <a:p>
            <a:endParaRPr lang="en-US" dirty="0">
              <a:solidFill>
                <a:schemeClr val="bg1"/>
              </a:solidFill>
            </a:endParaRPr>
          </a:p>
          <a:p>
            <a:endParaRPr lang="en-US" dirty="0">
              <a:solidFill>
                <a:schemeClr val="bg1"/>
              </a:solidFill>
            </a:endParaRPr>
          </a:p>
          <a:p>
            <a:endParaRPr lang="en-US" altLang="zh-CN" sz="3200" dirty="0">
              <a:solidFill>
                <a:schemeClr val="bg1"/>
              </a:solidFill>
              <a:latin typeface="Yeseva One" panose="00000500000000000000" pitchFamily="2" charset="0"/>
              <a:ea typeface="微软雅黑" panose="020B0503020204020204" pitchFamily="34" charset="-122"/>
            </a:endParaRPr>
          </a:p>
        </p:txBody>
      </p:sp>
      <p:sp>
        <p:nvSpPr>
          <p:cNvPr id="2" name="TextBox 1"/>
          <p:cNvSpPr txBox="1"/>
          <p:nvPr/>
        </p:nvSpPr>
        <p:spPr>
          <a:xfrm>
            <a:off x="1389796" y="1528093"/>
            <a:ext cx="8640960" cy="1938992"/>
          </a:xfrm>
          <a:prstGeom prst="rect">
            <a:avLst/>
          </a:prstGeom>
          <a:noFill/>
        </p:spPr>
        <p:txBody>
          <a:bodyPr wrap="square" rtlCol="0">
            <a:spAutoFit/>
          </a:bodyPr>
          <a:lstStyle/>
          <a:p>
            <a:r>
              <a:rPr lang="vi-VN" sz="2000" dirty="0">
                <a:solidFill>
                  <a:schemeClr val="bg1"/>
                </a:solidFill>
              </a:rPr>
              <a:t>Bây giờ chúng ta có một ma trận điểm tương đồng giữa tất cả các cuốn sách độc nhất (hãy xem Animal Farm có điểm tương đồng cao nhất với 1984 như thế nào, vì vậy những người dùng thích Animal Farm cũng thích 1984, ngược lại những người dùng không thích Animal Farm cũng không thích 1984).</a:t>
            </a:r>
          </a:p>
          <a:p>
            <a:br>
              <a:rPr lang="vi-VN" sz="2000" dirty="0">
                <a:solidFill>
                  <a:schemeClr val="bg1"/>
                </a:solidFill>
              </a:rPr>
            </a:br>
            <a:endParaRPr lang="en-US" sz="2000" dirty="0">
              <a:solidFill>
                <a:schemeClr val="bg1"/>
              </a:solidFill>
            </a:endParaRPr>
          </a:p>
        </p:txBody>
      </p:sp>
      <p:pic>
        <p:nvPicPr>
          <p:cNvPr id="8194" name="Picture 2" descr="https://lh4.googleusercontent.com/c9eXzzpVEd7IKnEPLbd-Lkh0JjktZN76S29wCvyeNNT6FCpP9BF5Mg5bxgceOiOQRvjZYx41AfuQUWfS0_qUHr9iwaICP_ok97wFcdccZEOxN3BhyegmL2CIXNzLV01pzc3fKN16FtU9wmMpC_dDdi1k5vX_4tBZNhUu_f3J2SUOtL70T-AwvjrR36UnxOV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0306" y="2995086"/>
            <a:ext cx="7992888" cy="292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800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nodePh="1">
                                  <p:stCondLst>
                                    <p:cond delay="0"/>
                                  </p:stCondLst>
                                  <p:endCondLst>
                                    <p:cond evt="begin" delay="0">
                                      <p:tn val="9"/>
                                    </p:cond>
                                  </p:end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2" name="矩形-2"/>
          <p:cNvSpPr/>
          <p:nvPr>
            <p:custDataLst>
              <p:tags r:id="rId1"/>
            </p:custDataLst>
          </p:nvPr>
        </p:nvSpPr>
        <p:spPr>
          <a:xfrm>
            <a:off x="956767" y="519981"/>
            <a:ext cx="11449272" cy="584775"/>
          </a:xfrm>
          <a:prstGeom prst="rect">
            <a:avLst/>
          </a:prstGeom>
        </p:spPr>
        <p:txBody>
          <a:bodyPr wrap="square">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100783" y="1440071"/>
            <a:ext cx="3024336" cy="400110"/>
          </a:xfrm>
          <a:prstGeom prst="rect">
            <a:avLst/>
          </a:prstGeom>
          <a:noFill/>
        </p:spPr>
        <p:txBody>
          <a:bodyPr wrap="square" rtlCol="0">
            <a:spAutoFit/>
          </a:bodyPr>
          <a:lstStyle/>
          <a:p>
            <a:r>
              <a:rPr lang="en-US" sz="2000" b="1" dirty="0">
                <a:solidFill>
                  <a:schemeClr val="bg1"/>
                </a:solidFill>
              </a:rPr>
              <a:t>2.3.1 </a:t>
            </a:r>
            <a:r>
              <a:rPr lang="en-US" sz="2000" b="1" dirty="0" err="1">
                <a:solidFill>
                  <a:schemeClr val="bg1"/>
                </a:solidFill>
              </a:rPr>
              <a:t>Mô</a:t>
            </a:r>
            <a:r>
              <a:rPr lang="en-US" sz="2000" b="1" dirty="0">
                <a:solidFill>
                  <a:schemeClr val="bg1"/>
                </a:solidFill>
              </a:rPr>
              <a:t> </a:t>
            </a:r>
            <a:r>
              <a:rPr lang="en-US" sz="2000" b="1" dirty="0" err="1">
                <a:solidFill>
                  <a:schemeClr val="bg1"/>
                </a:solidFill>
              </a:rPr>
              <a:t>tả</a:t>
            </a:r>
            <a:r>
              <a:rPr lang="en-US" sz="2000" b="1" dirty="0">
                <a:solidFill>
                  <a:schemeClr val="bg1"/>
                </a:solidFill>
              </a:rPr>
              <a:t> </a:t>
            </a:r>
            <a:r>
              <a:rPr lang="en-US" sz="2000" b="1" dirty="0" err="1">
                <a:solidFill>
                  <a:schemeClr val="bg1"/>
                </a:solidFill>
              </a:rPr>
              <a:t>tập</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dirty="0">
              <a:solidFill>
                <a:schemeClr val="bg1"/>
              </a:solidFill>
            </a:endParaRPr>
          </a:p>
        </p:txBody>
      </p:sp>
      <p:sp>
        <p:nvSpPr>
          <p:cNvPr id="3" name="TextBox 2"/>
          <p:cNvSpPr txBox="1"/>
          <p:nvPr/>
        </p:nvSpPr>
        <p:spPr>
          <a:xfrm>
            <a:off x="1068041" y="2392189"/>
            <a:ext cx="7632848" cy="3170099"/>
          </a:xfrm>
          <a:prstGeom prst="rect">
            <a:avLst/>
          </a:prstGeom>
          <a:noFill/>
        </p:spPr>
        <p:txBody>
          <a:bodyPr wrap="square" rtlCol="0">
            <a:spAutoFit/>
          </a:bodyPr>
          <a:lstStyle/>
          <a:p>
            <a:r>
              <a:rPr lang="vi-VN" sz="2000" dirty="0">
                <a:solidFill>
                  <a:schemeClr val="bg1"/>
                </a:solidFill>
              </a:rPr>
              <a:t>Có 3 tệp trong tập dữ liệu được trích xuất từ ​​một số trang web bán sách.</a:t>
            </a:r>
          </a:p>
          <a:p>
            <a:pPr marL="342900" indent="-342900">
              <a:buFont typeface="Arial" panose="020B0604020202020204" pitchFamily="34" charset="0"/>
              <a:buChar char="•"/>
            </a:pPr>
            <a:r>
              <a:rPr lang="vi-VN" sz="2000" dirty="0">
                <a:solidFill>
                  <a:schemeClr val="bg1"/>
                </a:solidFill>
              </a:rPr>
              <a:t>Books – đầu tiên là về Books chứa tất cả thông tin liên quan đến sách như tác giả, tên sách, năm xuất bản, v.v.</a:t>
            </a:r>
          </a:p>
          <a:p>
            <a:pPr marL="342900" indent="-342900">
              <a:buFont typeface="Arial" panose="020B0604020202020204" pitchFamily="34" charset="0"/>
              <a:buChar char="•"/>
            </a:pPr>
            <a:r>
              <a:rPr lang="vi-VN" sz="2000" dirty="0">
                <a:solidFill>
                  <a:schemeClr val="bg1"/>
                </a:solidFill>
              </a:rPr>
              <a:t>Users – Tệp thứ hai chứa thông tin Users đã đăng ký như id người dùng, vị trí.</a:t>
            </a:r>
          </a:p>
          <a:p>
            <a:pPr marL="342900" indent="-342900">
              <a:buFont typeface="Arial" panose="020B0604020202020204" pitchFamily="34" charset="0"/>
              <a:buChar char="•"/>
            </a:pPr>
            <a:r>
              <a:rPr lang="vi-VN" sz="2000" dirty="0">
                <a:solidFill>
                  <a:schemeClr val="bg1"/>
                </a:solidFill>
              </a:rPr>
              <a:t>Ratings – Ratings chứa thông tin như người dùng nào đã xếp hạng bao nhiêu cho cuốn sách nào.</a:t>
            </a:r>
          </a:p>
          <a:p>
            <a:br>
              <a:rPr lang="vi-VN" sz="2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36376907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out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00783" y="1672109"/>
            <a:ext cx="4752528" cy="400110"/>
          </a:xfrm>
          <a:prstGeom prst="rect">
            <a:avLst/>
          </a:prstGeom>
          <a:noFill/>
        </p:spPr>
        <p:txBody>
          <a:bodyPr wrap="square" rtlCol="0">
            <a:spAutoFit/>
          </a:bodyPr>
          <a:lstStyle/>
          <a:p>
            <a:r>
              <a:rPr lang="en-US" sz="2000" b="1" dirty="0">
                <a:solidFill>
                  <a:schemeClr val="bg1"/>
                </a:solidFill>
              </a:rPr>
              <a:t>2.3.2  </a:t>
            </a:r>
            <a:r>
              <a:rPr lang="en-US" sz="2000" b="1" dirty="0" err="1">
                <a:solidFill>
                  <a:schemeClr val="bg1"/>
                </a:solidFill>
              </a:rPr>
              <a:t>Lỗ</a:t>
            </a:r>
            <a:r>
              <a:rPr lang="en-US" sz="2000" b="1" dirty="0">
                <a:solidFill>
                  <a:schemeClr val="bg1"/>
                </a:solidFill>
              </a:rPr>
              <a:t> </a:t>
            </a:r>
            <a:r>
              <a:rPr lang="en-US" sz="2000" b="1" dirty="0" err="1">
                <a:solidFill>
                  <a:schemeClr val="bg1"/>
                </a:solidFill>
              </a:rPr>
              <a:t>hổng</a:t>
            </a:r>
            <a:r>
              <a:rPr lang="en-US" sz="2000" b="1" dirty="0">
                <a:solidFill>
                  <a:schemeClr val="bg1"/>
                </a:solidFill>
              </a:rPr>
              <a:t> </a:t>
            </a:r>
            <a:r>
              <a:rPr lang="en-US" sz="2000" b="1" dirty="0" err="1">
                <a:solidFill>
                  <a:schemeClr val="bg1"/>
                </a:solidFill>
              </a:rPr>
              <a:t>về</a:t>
            </a:r>
            <a:r>
              <a:rPr lang="en-US" sz="2000" b="1" dirty="0">
                <a:solidFill>
                  <a:schemeClr val="bg1"/>
                </a:solidFill>
              </a:rPr>
              <a:t> </a:t>
            </a:r>
            <a:r>
              <a:rPr lang="en-US" sz="2000" b="1" dirty="0" err="1">
                <a:solidFill>
                  <a:schemeClr val="bg1"/>
                </a:solidFill>
              </a:rPr>
              <a:t>vấn</a:t>
            </a:r>
            <a:r>
              <a:rPr lang="en-US" sz="2000" b="1" dirty="0">
                <a:solidFill>
                  <a:schemeClr val="bg1"/>
                </a:solidFill>
              </a:rPr>
              <a:t> </a:t>
            </a:r>
            <a:r>
              <a:rPr lang="en-US" sz="2000" b="1" dirty="0" err="1">
                <a:solidFill>
                  <a:schemeClr val="bg1"/>
                </a:solidFill>
              </a:rPr>
              <a:t>đề</a:t>
            </a:r>
            <a:r>
              <a:rPr lang="en-US" sz="2000" b="1" dirty="0">
                <a:solidFill>
                  <a:schemeClr val="bg1"/>
                </a:solidFill>
              </a:rPr>
              <a:t> </a:t>
            </a:r>
            <a:r>
              <a:rPr lang="en-US" sz="2000" b="1" dirty="0" err="1">
                <a:solidFill>
                  <a:schemeClr val="bg1"/>
                </a:solidFill>
              </a:rPr>
              <a:t>trong</a:t>
            </a:r>
            <a:r>
              <a:rPr lang="en-US" sz="2000" b="1" dirty="0">
                <a:solidFill>
                  <a:schemeClr val="bg1"/>
                </a:solidFill>
              </a:rPr>
              <a:t> </a:t>
            </a:r>
            <a:r>
              <a:rPr lang="en-US" sz="2000" b="1" dirty="0" err="1">
                <a:solidFill>
                  <a:schemeClr val="bg1"/>
                </a:solidFill>
              </a:rPr>
              <a:t>bộ</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dirty="0">
              <a:solidFill>
                <a:schemeClr val="bg1"/>
              </a:solidFill>
            </a:endParaRPr>
          </a:p>
        </p:txBody>
      </p:sp>
      <p:sp>
        <p:nvSpPr>
          <p:cNvPr id="4" name="TextBox 3"/>
          <p:cNvSpPr txBox="1"/>
          <p:nvPr/>
        </p:nvSpPr>
        <p:spPr>
          <a:xfrm>
            <a:off x="1172791" y="736005"/>
            <a:ext cx="4392488" cy="584775"/>
          </a:xfrm>
          <a:prstGeom prst="rect">
            <a:avLst/>
          </a:prstGeom>
          <a:noFill/>
        </p:spPr>
        <p:txBody>
          <a:bodyPr wrap="square" rtlCol="0">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100783" y="2896245"/>
            <a:ext cx="10297144" cy="1938992"/>
          </a:xfrm>
          <a:prstGeom prst="rect">
            <a:avLst/>
          </a:prstGeom>
          <a:noFill/>
        </p:spPr>
        <p:txBody>
          <a:bodyPr wrap="square" rtlCol="0">
            <a:spAutoFit/>
          </a:bodyPr>
          <a:lstStyle/>
          <a:p>
            <a:r>
              <a:rPr lang="vi-VN" sz="2000" dirty="0">
                <a:solidFill>
                  <a:schemeClr val="bg1"/>
                </a:solidFill>
              </a:rPr>
              <a:t>Nếu lấy tất cả books và tất cả user để làm mẫu, thì nó sẽ tạo ra vấn đề, vì vậy, những gì phải làm là giảm số lượng users và books vì không thể xem xét một user chỉ đăng ký trên trang web hoặc chỉ đọc một hoặc hai cuốn sách. Đối với một người dùng như vậy, không thể dựa vào để giới thiệu sách cho người khác vì phải trích xuất kiến ​​​​thức từ dữ liệu. Vì vậy cần giới hạn con số này và lấy người dùng đã xếp hạng ít nhất 200 cuốn sách và cũng sẽ giới hạn sách và sẽ chỉ lấy những cuốn sách đã nhận được ít nhất 50 xếp hạng từ người dùng.</a:t>
            </a:r>
            <a:endParaRPr lang="en-US" sz="2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88815" y="1456085"/>
            <a:ext cx="4608512" cy="707886"/>
          </a:xfrm>
          <a:prstGeom prst="rect">
            <a:avLst/>
          </a:prstGeom>
          <a:noFill/>
        </p:spPr>
        <p:txBody>
          <a:bodyPr wrap="square" rtlCol="0">
            <a:spAutoFit/>
          </a:bodyPr>
          <a:lstStyle/>
          <a:p>
            <a:r>
              <a:rPr lang="en-US" sz="2000" b="1" dirty="0">
                <a:solidFill>
                  <a:schemeClr val="bg1"/>
                </a:solidFill>
              </a:rPr>
              <a:t>2.3.3 </a:t>
            </a:r>
            <a:r>
              <a:rPr lang="en-US" sz="2000" b="1" dirty="0" err="1">
                <a:solidFill>
                  <a:schemeClr val="bg1"/>
                </a:solidFill>
              </a:rPr>
              <a:t>Khám</a:t>
            </a:r>
            <a:r>
              <a:rPr lang="en-US" sz="2000" b="1" dirty="0">
                <a:solidFill>
                  <a:schemeClr val="bg1"/>
                </a:solidFill>
              </a:rPr>
              <a:t> </a:t>
            </a:r>
            <a:r>
              <a:rPr lang="en-US" sz="2000" b="1" dirty="0" err="1">
                <a:solidFill>
                  <a:schemeClr val="bg1"/>
                </a:solidFill>
              </a:rPr>
              <a:t>phá</a:t>
            </a:r>
            <a:r>
              <a:rPr lang="en-US" sz="2000" b="1" dirty="0">
                <a:solidFill>
                  <a:schemeClr val="bg1"/>
                </a:solidFill>
              </a:rPr>
              <a:t> </a:t>
            </a:r>
            <a:r>
              <a:rPr lang="en-US" sz="2000" b="1" dirty="0" err="1">
                <a:solidFill>
                  <a:schemeClr val="bg1"/>
                </a:solidFill>
              </a:rPr>
              <a:t>phân</a:t>
            </a:r>
            <a:r>
              <a:rPr lang="en-US" sz="2000" b="1" dirty="0">
                <a:solidFill>
                  <a:schemeClr val="bg1"/>
                </a:solidFill>
              </a:rPr>
              <a:t> </a:t>
            </a:r>
            <a:r>
              <a:rPr lang="en-US" sz="2000" b="1" dirty="0" err="1">
                <a:solidFill>
                  <a:schemeClr val="bg1"/>
                </a:solidFill>
              </a:rPr>
              <a:t>tích</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b="1" dirty="0">
              <a:solidFill>
                <a:schemeClr val="bg1"/>
              </a:solidFill>
            </a:endParaRPr>
          </a:p>
          <a:p>
            <a:endParaRPr lang="en-US" sz="2000" dirty="0">
              <a:solidFill>
                <a:schemeClr val="bg1"/>
              </a:solidFill>
            </a:endParaRPr>
          </a:p>
        </p:txBody>
      </p:sp>
      <p:sp>
        <p:nvSpPr>
          <p:cNvPr id="6" name="TextBox 5"/>
          <p:cNvSpPr txBox="1"/>
          <p:nvPr/>
        </p:nvSpPr>
        <p:spPr>
          <a:xfrm>
            <a:off x="1388815" y="663997"/>
            <a:ext cx="5544616" cy="584775"/>
          </a:xfrm>
          <a:prstGeom prst="rect">
            <a:avLst/>
          </a:prstGeom>
          <a:noFill/>
        </p:spPr>
        <p:txBody>
          <a:bodyPr wrap="square" rtlCol="0">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090117" y="2173769"/>
            <a:ext cx="7704856" cy="1938992"/>
          </a:xfrm>
          <a:prstGeom prst="rect">
            <a:avLst/>
          </a:prstGeom>
          <a:noFill/>
        </p:spPr>
        <p:txBody>
          <a:bodyPr wrap="square" rtlCol="0">
            <a:spAutoFit/>
          </a:bodyPr>
          <a:lstStyle/>
          <a:p>
            <a:r>
              <a:rPr lang="vi-VN" sz="2000" b="1" dirty="0">
                <a:solidFill>
                  <a:schemeClr val="bg1"/>
                </a:solidFill>
              </a:rPr>
              <a:t>Bước 1: Trích xuất Users và Ratings của hơn 200</a:t>
            </a:r>
          </a:p>
          <a:p>
            <a:r>
              <a:rPr lang="vi-VN" sz="2000" dirty="0">
                <a:solidFill>
                  <a:schemeClr val="bg1"/>
                </a:solidFill>
              </a:rPr>
              <a:t> Bây giờ sẽ trích xuất id người dùng đã đưa ra hơn 200 xếp hạng và khi có id người dùng, sẽ chỉ trích xuất xếp hạng của id người dùng này từ khung dữ liệu xếp hạng.</a:t>
            </a:r>
          </a:p>
          <a:p>
            <a:br>
              <a:rPr lang="vi-VN" sz="2000" dirty="0">
                <a:solidFill>
                  <a:schemeClr val="bg1"/>
                </a:solidFill>
              </a:rPr>
            </a:br>
            <a:endParaRPr lang="en-US" sz="2000" dirty="0">
              <a:solidFill>
                <a:schemeClr val="bg1"/>
              </a:solidFill>
            </a:endParaRPr>
          </a:p>
        </p:txBody>
      </p:sp>
      <p:pic>
        <p:nvPicPr>
          <p:cNvPr id="9" name="Picture 8"/>
          <p:cNvPicPr>
            <a:picLocks noChangeAspect="1"/>
          </p:cNvPicPr>
          <p:nvPr/>
        </p:nvPicPr>
        <p:blipFill>
          <a:blip r:embed="rId3"/>
          <a:stretch>
            <a:fillRect/>
          </a:stretch>
        </p:blipFill>
        <p:spPr>
          <a:xfrm>
            <a:off x="1100783" y="3616325"/>
            <a:ext cx="11208568" cy="3458671"/>
          </a:xfrm>
          <a:prstGeom prst="rect">
            <a:avLst/>
          </a:prstGeom>
        </p:spPr>
      </p:pic>
    </p:spTree>
    <p:extLst>
      <p:ext uri="{BB962C8B-B14F-4D97-AF65-F5344CB8AC3E}">
        <p14:creationId xmlns:p14="http://schemas.microsoft.com/office/powerpoint/2010/main" val="3348812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nvGrpSpPr>
        <p:grpSpPr bwMode="auto">
          <a:xfrm>
            <a:off x="1676644" y="2735532"/>
            <a:ext cx="3687573" cy="2261354"/>
            <a:chOff x="2072242" y="1513229"/>
            <a:chExt cx="3094324" cy="1896449"/>
          </a:xfrm>
        </p:grpSpPr>
        <p:sp>
          <p:nvSpPr>
            <p:cNvPr id="33"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4"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35"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grpSp>
      <p:sp>
        <p:nvSpPr>
          <p:cNvPr id="37" name="KSO_GN3"/>
          <p:cNvSpPr>
            <a:spLocks noChangeArrowheads="1"/>
          </p:cNvSpPr>
          <p:nvPr/>
        </p:nvSpPr>
        <p:spPr bwMode="auto">
          <a:xfrm>
            <a:off x="1519371" y="2810857"/>
            <a:ext cx="1656396" cy="1657099"/>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5625" kern="0" dirty="0">
                <a:solidFill>
                  <a:schemeClr val="bg1"/>
                </a:solidFill>
                <a:latin typeface="Yeseva One" panose="00000500000000000000" pitchFamily="2" charset="0"/>
                <a:sym typeface="Arial" panose="020B0604020202020204" pitchFamily="34" charset="0"/>
              </a:rPr>
              <a:t>03</a:t>
            </a:r>
          </a:p>
        </p:txBody>
      </p:sp>
      <p:sp>
        <p:nvSpPr>
          <p:cNvPr id="38" name="KSO_GN2"/>
          <p:cNvSpPr>
            <a:spLocks noChangeArrowheads="1"/>
          </p:cNvSpPr>
          <p:nvPr/>
        </p:nvSpPr>
        <p:spPr bwMode="auto">
          <a:xfrm rot="10800000" flipV="1">
            <a:off x="3237672" y="3726446"/>
            <a:ext cx="1181227" cy="1181729"/>
          </a:xfrm>
          <a:prstGeom prst="ellipse">
            <a:avLst/>
          </a:prstGeom>
          <a:solidFill>
            <a:schemeClr val="accent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dirty="0">
                <a:solidFill>
                  <a:schemeClr val="bg1"/>
                </a:solidFill>
                <a:latin typeface="Yeseva One" panose="00000500000000000000" pitchFamily="2" charset="0"/>
                <a:sym typeface="Arial" panose="020B0604020202020204" pitchFamily="34" charset="0"/>
              </a:rPr>
              <a:t>02</a:t>
            </a:r>
            <a:endParaRPr lang="en-US" altLang="zh-CN" sz="2110" kern="0" dirty="0">
              <a:solidFill>
                <a:schemeClr val="bg1"/>
              </a:solidFill>
              <a:latin typeface="Yeseva One" panose="00000500000000000000" pitchFamily="2" charset="0"/>
              <a:sym typeface="Arial" panose="020B0604020202020204" pitchFamily="34" charset="0"/>
            </a:endParaRPr>
          </a:p>
        </p:txBody>
      </p:sp>
      <p:sp>
        <p:nvSpPr>
          <p:cNvPr id="39" name="KSO_GN1"/>
          <p:cNvSpPr>
            <a:spLocks noChangeArrowheads="1"/>
          </p:cNvSpPr>
          <p:nvPr/>
        </p:nvSpPr>
        <p:spPr bwMode="auto">
          <a:xfrm>
            <a:off x="4363688" y="4595165"/>
            <a:ext cx="913559" cy="922966"/>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dirty="0">
                <a:solidFill>
                  <a:schemeClr val="bg1"/>
                </a:solidFill>
                <a:latin typeface="Yeseva One" panose="00000500000000000000" pitchFamily="2" charset="0"/>
                <a:sym typeface="Arial" panose="020B0604020202020204" pitchFamily="34" charset="0"/>
              </a:rPr>
              <a:t>01</a:t>
            </a:r>
          </a:p>
        </p:txBody>
      </p:sp>
      <p:sp>
        <p:nvSpPr>
          <p:cNvPr id="25" name="TextBox 170"/>
          <p:cNvSpPr txBox="1"/>
          <p:nvPr/>
        </p:nvSpPr>
        <p:spPr>
          <a:xfrm>
            <a:off x="3333031" y="2736016"/>
            <a:ext cx="5760640" cy="482092"/>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5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Xây</a:t>
            </a:r>
            <a:r>
              <a:rPr lang="en-US" altLang="zh-CN" sz="2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5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dựng</a:t>
            </a:r>
            <a:r>
              <a:rPr lang="en-US" altLang="zh-CN" sz="2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5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trang</a:t>
            </a:r>
            <a:r>
              <a:rPr lang="en-US" altLang="zh-CN" sz="2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web</a:t>
            </a:r>
            <a:endParaRPr lang="zh-CN" altLang="en-US" sz="2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TextBox 170"/>
          <p:cNvSpPr txBox="1"/>
          <p:nvPr/>
        </p:nvSpPr>
        <p:spPr>
          <a:xfrm>
            <a:off x="4691064" y="3927132"/>
            <a:ext cx="4330599" cy="482092"/>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2500"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Xây</a:t>
            </a:r>
            <a:r>
              <a:rPr lang="en-US" altLang="zh-CN" sz="250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2500"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dựng</a:t>
            </a:r>
            <a:r>
              <a:rPr lang="en-US" altLang="zh-CN" sz="250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2500"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hệ</a:t>
            </a:r>
            <a:r>
              <a:rPr lang="en-US" altLang="zh-CN" sz="250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2500"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thống</a:t>
            </a:r>
            <a:endParaRPr lang="zh-CN" altLang="en-US" sz="2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TextBox 170"/>
          <p:cNvSpPr txBox="1"/>
          <p:nvPr/>
        </p:nvSpPr>
        <p:spPr>
          <a:xfrm>
            <a:off x="5386917" y="4769392"/>
            <a:ext cx="5079705" cy="482092"/>
          </a:xfrm>
          <a:prstGeom prst="rect">
            <a:avLst/>
          </a:prstGeom>
          <a:noFill/>
        </p:spPr>
        <p:txBody>
          <a:bodyPr wrap="square" lIns="96431" tIns="48215" rIns="96431" bIns="48215" rtlCol="0">
            <a:spAutoFit/>
          </a:bodyPr>
          <a:lstStyle/>
          <a:p>
            <a:pPr fontAlgn="auto">
              <a:spcBef>
                <a:spcPts val="0"/>
              </a:spcBef>
              <a:spcAft>
                <a:spcPts val="0"/>
              </a:spcAft>
              <a:defRPr/>
            </a:pPr>
            <a:r>
              <a:rPr lang="en-US" sz="2500" dirty="0" err="1">
                <a:solidFill>
                  <a:schemeClr val="bg1"/>
                </a:solidFill>
                <a:latin typeface="Times New Roman" panose="02020603050405020304" pitchFamily="18" charset="0"/>
                <a:cs typeface="Times New Roman" panose="02020603050405020304" pitchFamily="18" charset="0"/>
              </a:rPr>
              <a:t>Hệ</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thống</a:t>
            </a:r>
            <a:r>
              <a:rPr lang="en-US" sz="2500" dirty="0">
                <a:solidFill>
                  <a:schemeClr val="bg1"/>
                </a:solidFill>
                <a:latin typeface="Times New Roman" panose="02020603050405020304" pitchFamily="18" charset="0"/>
                <a:cs typeface="Times New Roman" panose="02020603050405020304" pitchFamily="18" charset="0"/>
              </a:rPr>
              <a:t> </a:t>
            </a:r>
            <a:r>
              <a:rPr lang="en-US" sz="2500" dirty="0" err="1">
                <a:solidFill>
                  <a:schemeClr val="bg1"/>
                </a:solidFill>
                <a:latin typeface="Times New Roman" panose="02020603050405020304" pitchFamily="18" charset="0"/>
                <a:cs typeface="Times New Roman" panose="02020603050405020304" pitchFamily="18" charset="0"/>
              </a:rPr>
              <a:t>gợi</a:t>
            </a:r>
            <a:r>
              <a:rPr lang="en-US" sz="2500" dirty="0">
                <a:solidFill>
                  <a:schemeClr val="bg1"/>
                </a:solidFill>
                <a:latin typeface="Times New Roman" panose="02020603050405020304" pitchFamily="18" charset="0"/>
                <a:cs typeface="Times New Roman" panose="02020603050405020304" pitchFamily="18" charset="0"/>
              </a:rPr>
              <a:t> ý </a:t>
            </a:r>
          </a:p>
        </p:txBody>
      </p:sp>
      <p:sp>
        <p:nvSpPr>
          <p:cNvPr id="7" name="TextBox 6">
            <a:extLst>
              <a:ext uri="{FF2B5EF4-FFF2-40B4-BE49-F238E27FC236}">
                <a16:creationId xmlns:a16="http://schemas.microsoft.com/office/drawing/2014/main" id="{9F1844A8-64DE-9A23-A705-9C42DE5EAC8A}"/>
              </a:ext>
            </a:extLst>
          </p:cNvPr>
          <p:cNvSpPr txBox="1"/>
          <p:nvPr/>
        </p:nvSpPr>
        <p:spPr>
          <a:xfrm>
            <a:off x="978870" y="736230"/>
            <a:ext cx="3596864" cy="769441"/>
          </a:xfrm>
          <a:prstGeom prst="rect">
            <a:avLst/>
          </a:prstGeom>
          <a:noFill/>
        </p:spPr>
        <p:txBody>
          <a:bodyPr wrap="square">
            <a:spAutoFit/>
          </a:bodyPr>
          <a:lstStyle/>
          <a:p>
            <a:r>
              <a:rPr lang="en-US" sz="4400" b="1" dirty="0" err="1">
                <a:solidFill>
                  <a:schemeClr val="bg1"/>
                </a:solidFill>
                <a:latin typeface="Open Sans" panose="020B0606030504020204" pitchFamily="34" charset="0"/>
              </a:rPr>
              <a:t>Nội</a:t>
            </a:r>
            <a:r>
              <a:rPr lang="en-US" sz="4400" b="1" dirty="0">
                <a:solidFill>
                  <a:schemeClr val="bg1"/>
                </a:solidFill>
                <a:latin typeface="Open Sans" panose="020B0606030504020204" pitchFamily="34" charset="0"/>
              </a:rPr>
              <a:t> dung</a:t>
            </a:r>
            <a:endParaRPr lang="en-US" sz="44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275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2750"/>
                            </p:stCondLst>
                            <p:childTnLst>
                              <p:par>
                                <p:cTn id="18" presetID="47"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anim calcmode="lin" valueType="num">
                                      <p:cBhvr>
                                        <p:cTn id="21" dur="500" fill="hold"/>
                                        <p:tgtEl>
                                          <p:spTgt spid="25"/>
                                        </p:tgtEl>
                                        <p:attrNameLst>
                                          <p:attrName>ppt_x</p:attrName>
                                        </p:attrNameLst>
                                      </p:cBhvr>
                                      <p:tavLst>
                                        <p:tav tm="0">
                                          <p:val>
                                            <p:strVal val="#ppt_x"/>
                                          </p:val>
                                        </p:tav>
                                        <p:tav tm="100000">
                                          <p:val>
                                            <p:strVal val="#ppt_x"/>
                                          </p:val>
                                        </p:tav>
                                      </p:tavLst>
                                    </p:anim>
                                    <p:anim calcmode="lin" valueType="num">
                                      <p:cBhvr>
                                        <p:cTn id="22" dur="50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3250"/>
                            </p:stCondLst>
                            <p:childTnLst>
                              <p:par>
                                <p:cTn id="24" presetID="47"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anim calcmode="lin" valueType="num">
                                      <p:cBhvr>
                                        <p:cTn id="27" dur="500" fill="hold"/>
                                        <p:tgtEl>
                                          <p:spTgt spid="26"/>
                                        </p:tgtEl>
                                        <p:attrNameLst>
                                          <p:attrName>ppt_x</p:attrName>
                                        </p:attrNameLst>
                                      </p:cBhvr>
                                      <p:tavLst>
                                        <p:tav tm="0">
                                          <p:val>
                                            <p:strVal val="#ppt_x"/>
                                          </p:val>
                                        </p:tav>
                                        <p:tav tm="100000">
                                          <p:val>
                                            <p:strVal val="#ppt_x"/>
                                          </p:val>
                                        </p:tav>
                                      </p:tavLst>
                                    </p:anim>
                                    <p:anim calcmode="lin" valueType="num">
                                      <p:cBhvr>
                                        <p:cTn id="28" dur="5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47"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strVal val="#ppt_x"/>
                                          </p:val>
                                        </p:tav>
                                        <p:tav tm="100000">
                                          <p:val>
                                            <p:strVal val="#ppt_x"/>
                                          </p:val>
                                        </p:tav>
                                      </p:tavLst>
                                    </p:anim>
                                    <p:anim calcmode="lin" valueType="num">
                                      <p:cBhvr>
                                        <p:cTn id="3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autoUpdateAnimBg="0"/>
      <p:bldP spid="38" grpId="0" animBg="1" autoUpdateAnimBg="0"/>
      <p:bldP spid="39" grpId="0" animBg="1" autoUpdateAnimBg="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2690" y="1525456"/>
            <a:ext cx="7704856" cy="1631216"/>
          </a:xfrm>
          <a:prstGeom prst="rect">
            <a:avLst/>
          </a:prstGeom>
          <a:noFill/>
        </p:spPr>
        <p:txBody>
          <a:bodyPr wrap="square" rtlCol="0">
            <a:spAutoFit/>
          </a:bodyPr>
          <a:lstStyle/>
          <a:p>
            <a:r>
              <a:rPr lang="vi-VN" sz="2000" b="1" dirty="0">
                <a:solidFill>
                  <a:schemeClr val="bg1"/>
                </a:solidFill>
              </a:rPr>
              <a:t>Bước 2: Trích xuất những cuốn sách đã nhận được hơn 50 xếp hạng.</a:t>
            </a:r>
          </a:p>
          <a:p>
            <a:r>
              <a:rPr lang="vi-VN" sz="2000" dirty="0">
                <a:solidFill>
                  <a:schemeClr val="bg1"/>
                </a:solidFill>
              </a:rPr>
              <a:t>Bây giờ sẽ đếm xếp hạng của từng cuốn sách, vì vậy ta sẽ nhóm dữ liệu dựa trên tên sách và tổng hợp dựa trên xếp hạng.</a:t>
            </a:r>
          </a:p>
          <a:p>
            <a:br>
              <a:rPr lang="vi-VN" sz="2000" dirty="0">
                <a:solidFill>
                  <a:schemeClr val="bg1"/>
                </a:solidFill>
              </a:rPr>
            </a:br>
            <a:endParaRPr lang="en-US" sz="2000" dirty="0">
              <a:solidFill>
                <a:schemeClr val="bg1"/>
              </a:solidFill>
            </a:endParaRPr>
          </a:p>
        </p:txBody>
      </p:sp>
      <p:sp>
        <p:nvSpPr>
          <p:cNvPr id="12" name="TextBox 11"/>
          <p:cNvSpPr txBox="1"/>
          <p:nvPr/>
        </p:nvSpPr>
        <p:spPr>
          <a:xfrm>
            <a:off x="1532831" y="986117"/>
            <a:ext cx="4608512" cy="707886"/>
          </a:xfrm>
          <a:prstGeom prst="rect">
            <a:avLst/>
          </a:prstGeom>
          <a:noFill/>
        </p:spPr>
        <p:txBody>
          <a:bodyPr wrap="square" rtlCol="0">
            <a:spAutoFit/>
          </a:bodyPr>
          <a:lstStyle/>
          <a:p>
            <a:r>
              <a:rPr lang="en-US" sz="2000" b="1" dirty="0">
                <a:solidFill>
                  <a:schemeClr val="bg1"/>
                </a:solidFill>
              </a:rPr>
              <a:t>2.3.3 </a:t>
            </a:r>
            <a:r>
              <a:rPr lang="en-US" sz="2000" b="1" dirty="0" err="1">
                <a:solidFill>
                  <a:schemeClr val="bg1"/>
                </a:solidFill>
              </a:rPr>
              <a:t>Khám</a:t>
            </a:r>
            <a:r>
              <a:rPr lang="en-US" sz="2000" b="1" dirty="0">
                <a:solidFill>
                  <a:schemeClr val="bg1"/>
                </a:solidFill>
              </a:rPr>
              <a:t> </a:t>
            </a:r>
            <a:r>
              <a:rPr lang="en-US" sz="2000" b="1" dirty="0" err="1">
                <a:solidFill>
                  <a:schemeClr val="bg1"/>
                </a:solidFill>
              </a:rPr>
              <a:t>phá</a:t>
            </a:r>
            <a:r>
              <a:rPr lang="en-US" sz="2000" b="1" dirty="0">
                <a:solidFill>
                  <a:schemeClr val="bg1"/>
                </a:solidFill>
              </a:rPr>
              <a:t> </a:t>
            </a:r>
            <a:r>
              <a:rPr lang="en-US" sz="2000" b="1" dirty="0" err="1">
                <a:solidFill>
                  <a:schemeClr val="bg1"/>
                </a:solidFill>
              </a:rPr>
              <a:t>phân</a:t>
            </a:r>
            <a:r>
              <a:rPr lang="en-US" sz="2000" b="1" dirty="0">
                <a:solidFill>
                  <a:schemeClr val="bg1"/>
                </a:solidFill>
              </a:rPr>
              <a:t> </a:t>
            </a:r>
            <a:r>
              <a:rPr lang="en-US" sz="2000" b="1" dirty="0" err="1">
                <a:solidFill>
                  <a:schemeClr val="bg1"/>
                </a:solidFill>
              </a:rPr>
              <a:t>tích</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b="1" dirty="0">
              <a:solidFill>
                <a:schemeClr val="bg1"/>
              </a:solidFill>
            </a:endParaRPr>
          </a:p>
          <a:p>
            <a:endParaRPr lang="en-US" sz="2000" dirty="0">
              <a:solidFill>
                <a:schemeClr val="bg1"/>
              </a:solidFill>
            </a:endParaRPr>
          </a:p>
        </p:txBody>
      </p:sp>
      <p:sp>
        <p:nvSpPr>
          <p:cNvPr id="13" name="TextBox 12"/>
          <p:cNvSpPr txBox="1"/>
          <p:nvPr/>
        </p:nvSpPr>
        <p:spPr>
          <a:xfrm>
            <a:off x="1400672" y="338023"/>
            <a:ext cx="5544616" cy="584775"/>
          </a:xfrm>
          <a:prstGeom prst="rect">
            <a:avLst/>
          </a:prstGeom>
          <a:noFill/>
        </p:spPr>
        <p:txBody>
          <a:bodyPr wrap="square" rtlCol="0">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1550293" y="2571198"/>
            <a:ext cx="9182100" cy="2376264"/>
          </a:xfrm>
          <a:prstGeom prst="rect">
            <a:avLst/>
          </a:prstGeom>
        </p:spPr>
      </p:pic>
      <p:sp>
        <p:nvSpPr>
          <p:cNvPr id="7" name="TextBox 6"/>
          <p:cNvSpPr txBox="1"/>
          <p:nvPr/>
        </p:nvSpPr>
        <p:spPr>
          <a:xfrm>
            <a:off x="1512690" y="5501491"/>
            <a:ext cx="8712968" cy="707886"/>
          </a:xfrm>
          <a:prstGeom prst="rect">
            <a:avLst/>
          </a:prstGeom>
          <a:noFill/>
        </p:spPr>
        <p:txBody>
          <a:bodyPr wrap="square" rtlCol="0">
            <a:spAutoFit/>
          </a:bodyPr>
          <a:lstStyle/>
          <a:p>
            <a:r>
              <a:rPr lang="vi-VN" sz="2000" dirty="0">
                <a:solidFill>
                  <a:schemeClr val="bg1"/>
                </a:solidFill>
              </a:rPr>
              <a:t>Cần phải loại bỏ các giá trị trùng lặp vì nếu cùng một người dùng đã xếp hạng cùng một cuốn sách nhiều lần thì điều đó sẽ tạo ra sự cố. </a:t>
            </a:r>
            <a:endParaRPr lang="en-US" sz="2000" dirty="0">
              <a:solidFill>
                <a:schemeClr val="bg1"/>
              </a:solidFill>
            </a:endParaRPr>
          </a:p>
        </p:txBody>
      </p:sp>
    </p:spTree>
    <p:extLst>
      <p:ext uri="{BB962C8B-B14F-4D97-AF65-F5344CB8AC3E}">
        <p14:creationId xmlns:p14="http://schemas.microsoft.com/office/powerpoint/2010/main" val="18942450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3005" r="39932" b="42937"/>
          <a:stretch>
            <a:fillRect/>
          </a:stretch>
        </p:blipFill>
        <p:spPr>
          <a:xfrm>
            <a:off x="0" y="298"/>
            <a:ext cx="12858750" cy="7232650"/>
          </a:xfrm>
          <a:blipFill dpi="0" rotWithShape="1">
            <a:blip r:embed="rId4">
              <a:extLst>
                <a:ext uri="{28A0092B-C50C-407E-A947-70E740481C1C}">
                  <a14:useLocalDpi xmlns:a14="http://schemas.microsoft.com/office/drawing/2010/main" val="0"/>
                </a:ext>
              </a:extLst>
            </a:blip>
            <a:srcRect/>
            <a:stretch>
              <a:fillRect/>
            </a:stretch>
          </a:blipFill>
        </p:spPr>
      </p:pic>
      <p:sp>
        <p:nvSpPr>
          <p:cNvPr id="5" name="TextBox 4"/>
          <p:cNvSpPr txBox="1"/>
          <p:nvPr/>
        </p:nvSpPr>
        <p:spPr>
          <a:xfrm>
            <a:off x="1532831" y="986117"/>
            <a:ext cx="4608512" cy="707886"/>
          </a:xfrm>
          <a:prstGeom prst="rect">
            <a:avLst/>
          </a:prstGeom>
          <a:noFill/>
        </p:spPr>
        <p:txBody>
          <a:bodyPr wrap="square" rtlCol="0">
            <a:spAutoFit/>
          </a:bodyPr>
          <a:lstStyle/>
          <a:p>
            <a:r>
              <a:rPr lang="en-US" sz="2000" b="1" dirty="0">
                <a:solidFill>
                  <a:schemeClr val="bg1"/>
                </a:solidFill>
              </a:rPr>
              <a:t>2.3.3 </a:t>
            </a:r>
            <a:r>
              <a:rPr lang="en-US" sz="2000" b="1" dirty="0" err="1">
                <a:solidFill>
                  <a:schemeClr val="bg1"/>
                </a:solidFill>
              </a:rPr>
              <a:t>Khám</a:t>
            </a:r>
            <a:r>
              <a:rPr lang="en-US" sz="2000" b="1" dirty="0">
                <a:solidFill>
                  <a:schemeClr val="bg1"/>
                </a:solidFill>
              </a:rPr>
              <a:t> </a:t>
            </a:r>
            <a:r>
              <a:rPr lang="en-US" sz="2000" b="1" dirty="0" err="1">
                <a:solidFill>
                  <a:schemeClr val="bg1"/>
                </a:solidFill>
              </a:rPr>
              <a:t>phá</a:t>
            </a:r>
            <a:r>
              <a:rPr lang="en-US" sz="2000" b="1" dirty="0">
                <a:solidFill>
                  <a:schemeClr val="bg1"/>
                </a:solidFill>
              </a:rPr>
              <a:t> </a:t>
            </a:r>
            <a:r>
              <a:rPr lang="en-US" sz="2000" b="1" dirty="0" err="1">
                <a:solidFill>
                  <a:schemeClr val="bg1"/>
                </a:solidFill>
              </a:rPr>
              <a:t>phân</a:t>
            </a:r>
            <a:r>
              <a:rPr lang="en-US" sz="2000" b="1" dirty="0">
                <a:solidFill>
                  <a:schemeClr val="bg1"/>
                </a:solidFill>
              </a:rPr>
              <a:t> </a:t>
            </a:r>
            <a:r>
              <a:rPr lang="en-US" sz="2000" b="1" dirty="0" err="1">
                <a:solidFill>
                  <a:schemeClr val="bg1"/>
                </a:solidFill>
              </a:rPr>
              <a:t>tích</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b="1" dirty="0">
              <a:solidFill>
                <a:schemeClr val="bg1"/>
              </a:solidFill>
            </a:endParaRPr>
          </a:p>
          <a:p>
            <a:endParaRPr lang="en-US" sz="2000" dirty="0">
              <a:solidFill>
                <a:schemeClr val="bg1"/>
              </a:solidFill>
            </a:endParaRPr>
          </a:p>
        </p:txBody>
      </p:sp>
      <p:sp>
        <p:nvSpPr>
          <p:cNvPr id="6" name="TextBox 5"/>
          <p:cNvSpPr txBox="1"/>
          <p:nvPr/>
        </p:nvSpPr>
        <p:spPr>
          <a:xfrm>
            <a:off x="1400672" y="338023"/>
            <a:ext cx="5544616" cy="584775"/>
          </a:xfrm>
          <a:prstGeom prst="rect">
            <a:avLst/>
          </a:prstGeom>
          <a:noFill/>
        </p:spPr>
        <p:txBody>
          <a:bodyPr wrap="square" rtlCol="0">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525538" y="1489083"/>
            <a:ext cx="8928992" cy="1938992"/>
          </a:xfrm>
          <a:prstGeom prst="rect">
            <a:avLst/>
          </a:prstGeom>
          <a:noFill/>
        </p:spPr>
        <p:txBody>
          <a:bodyPr wrap="square" rtlCol="0">
            <a:spAutoFit/>
          </a:bodyPr>
          <a:lstStyle/>
          <a:p>
            <a:r>
              <a:rPr lang="vi-VN" sz="2000" b="1" dirty="0">
                <a:solidFill>
                  <a:schemeClr val="bg1"/>
                </a:solidFill>
              </a:rPr>
              <a:t>Bước 3: Tạo Pivot Table </a:t>
            </a:r>
          </a:p>
          <a:p>
            <a:r>
              <a:rPr lang="vi-VN" sz="2000" dirty="0">
                <a:solidFill>
                  <a:schemeClr val="bg1"/>
                </a:solidFill>
              </a:rPr>
              <a:t>Như đã thảo luận ở trên, sẽ cần tạo một bảng tổng hợp trong đó các cột sẽ là id người dùng, chỉ mục sẽ là tên sách và giá trị là xếp hạng. Và id người dùng chưa xếp hạng bất kỳ cuốn sách nào sẽ có giá trị là NAN, vì vậy hãy quy nó bằng 0.</a:t>
            </a:r>
          </a:p>
          <a:p>
            <a:br>
              <a:rPr lang="vi-VN" sz="2000" dirty="0">
                <a:solidFill>
                  <a:schemeClr val="bg1"/>
                </a:solidFill>
              </a:rPr>
            </a:br>
            <a:endParaRPr lang="en-US" sz="2000" dirty="0">
              <a:solidFill>
                <a:schemeClr val="bg1"/>
              </a:solidFill>
            </a:endParaRPr>
          </a:p>
        </p:txBody>
      </p:sp>
      <p:pic>
        <p:nvPicPr>
          <p:cNvPr id="7" name="Picture 6"/>
          <p:cNvPicPr>
            <a:picLocks noChangeAspect="1"/>
          </p:cNvPicPr>
          <p:nvPr/>
        </p:nvPicPr>
        <p:blipFill>
          <a:blip r:embed="rId5"/>
          <a:stretch>
            <a:fillRect/>
          </a:stretch>
        </p:blipFill>
        <p:spPr>
          <a:xfrm>
            <a:off x="1614487" y="3223155"/>
            <a:ext cx="9629775" cy="2752725"/>
          </a:xfrm>
          <a:prstGeom prst="rect">
            <a:avLst/>
          </a:prstGeom>
        </p:spPr>
      </p:pic>
    </p:spTree>
    <p:extLst>
      <p:ext uri="{BB962C8B-B14F-4D97-AF65-F5344CB8AC3E}">
        <p14:creationId xmlns:p14="http://schemas.microsoft.com/office/powerpoint/2010/main" val="6916728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3005" r="39932" b="42937"/>
          <a:stretch>
            <a:fillRect/>
          </a:stretch>
        </p:blipFill>
        <p:spPr>
          <a:xfrm>
            <a:off x="0" y="22349"/>
            <a:ext cx="12858750" cy="7232650"/>
          </a:xfrm>
          <a:blipFill dpi="0" rotWithShape="1">
            <a:blip r:embed="rId4">
              <a:extLst>
                <a:ext uri="{28A0092B-C50C-407E-A947-70E740481C1C}">
                  <a14:useLocalDpi xmlns:a14="http://schemas.microsoft.com/office/drawing/2010/main" val="0"/>
                </a:ext>
              </a:extLst>
            </a:blip>
            <a:srcRect/>
            <a:stretch>
              <a:fillRect/>
            </a:stretch>
          </a:blipFill>
        </p:spPr>
      </p:pic>
      <p:sp>
        <p:nvSpPr>
          <p:cNvPr id="5" name="TextBox 4"/>
          <p:cNvSpPr txBox="1"/>
          <p:nvPr/>
        </p:nvSpPr>
        <p:spPr>
          <a:xfrm>
            <a:off x="1532831" y="964934"/>
            <a:ext cx="4608512" cy="707886"/>
          </a:xfrm>
          <a:prstGeom prst="rect">
            <a:avLst/>
          </a:prstGeom>
          <a:noFill/>
        </p:spPr>
        <p:txBody>
          <a:bodyPr wrap="square" rtlCol="0">
            <a:spAutoFit/>
          </a:bodyPr>
          <a:lstStyle/>
          <a:p>
            <a:r>
              <a:rPr lang="en-US" sz="2000" b="1" dirty="0">
                <a:solidFill>
                  <a:schemeClr val="bg1"/>
                </a:solidFill>
              </a:rPr>
              <a:t>2.3.3 </a:t>
            </a:r>
            <a:r>
              <a:rPr lang="en-US" sz="2000" b="1" dirty="0" err="1">
                <a:solidFill>
                  <a:schemeClr val="bg1"/>
                </a:solidFill>
              </a:rPr>
              <a:t>Khám</a:t>
            </a:r>
            <a:r>
              <a:rPr lang="en-US" sz="2000" b="1" dirty="0">
                <a:solidFill>
                  <a:schemeClr val="bg1"/>
                </a:solidFill>
              </a:rPr>
              <a:t> </a:t>
            </a:r>
            <a:r>
              <a:rPr lang="en-US" sz="2000" b="1" dirty="0" err="1">
                <a:solidFill>
                  <a:schemeClr val="bg1"/>
                </a:solidFill>
              </a:rPr>
              <a:t>phá</a:t>
            </a:r>
            <a:r>
              <a:rPr lang="en-US" sz="2000" b="1" dirty="0">
                <a:solidFill>
                  <a:schemeClr val="bg1"/>
                </a:solidFill>
              </a:rPr>
              <a:t> </a:t>
            </a:r>
            <a:r>
              <a:rPr lang="en-US" sz="2000" b="1" dirty="0" err="1">
                <a:solidFill>
                  <a:schemeClr val="bg1"/>
                </a:solidFill>
              </a:rPr>
              <a:t>phân</a:t>
            </a:r>
            <a:r>
              <a:rPr lang="en-US" sz="2000" b="1" dirty="0">
                <a:solidFill>
                  <a:schemeClr val="bg1"/>
                </a:solidFill>
              </a:rPr>
              <a:t> </a:t>
            </a:r>
            <a:r>
              <a:rPr lang="en-US" sz="2000" b="1" dirty="0" err="1">
                <a:solidFill>
                  <a:schemeClr val="bg1"/>
                </a:solidFill>
              </a:rPr>
              <a:t>tích</a:t>
            </a:r>
            <a:r>
              <a:rPr lang="en-US" sz="2000" b="1" dirty="0">
                <a:solidFill>
                  <a:schemeClr val="bg1"/>
                </a:solidFill>
              </a:rPr>
              <a:t> </a:t>
            </a:r>
            <a:r>
              <a:rPr lang="en-US" sz="2000" b="1" dirty="0" err="1">
                <a:solidFill>
                  <a:schemeClr val="bg1"/>
                </a:solidFill>
              </a:rPr>
              <a:t>dữ</a:t>
            </a:r>
            <a:r>
              <a:rPr lang="en-US" sz="2000" b="1" dirty="0">
                <a:solidFill>
                  <a:schemeClr val="bg1"/>
                </a:solidFill>
              </a:rPr>
              <a:t> </a:t>
            </a:r>
            <a:r>
              <a:rPr lang="en-US" sz="2000" b="1" dirty="0" err="1">
                <a:solidFill>
                  <a:schemeClr val="bg1"/>
                </a:solidFill>
              </a:rPr>
              <a:t>liệu</a:t>
            </a:r>
            <a:endParaRPr lang="en-US" sz="2000" b="1" dirty="0">
              <a:solidFill>
                <a:schemeClr val="bg1"/>
              </a:solidFill>
            </a:endParaRPr>
          </a:p>
          <a:p>
            <a:endParaRPr lang="en-US" sz="2000" dirty="0">
              <a:solidFill>
                <a:schemeClr val="bg1"/>
              </a:solidFill>
            </a:endParaRPr>
          </a:p>
        </p:txBody>
      </p:sp>
      <p:sp>
        <p:nvSpPr>
          <p:cNvPr id="6" name="TextBox 5"/>
          <p:cNvSpPr txBox="1"/>
          <p:nvPr/>
        </p:nvSpPr>
        <p:spPr>
          <a:xfrm>
            <a:off x="1400672" y="316840"/>
            <a:ext cx="5544616" cy="584775"/>
          </a:xfrm>
          <a:prstGeom prst="rect">
            <a:avLst/>
          </a:prstGeom>
          <a:noFill/>
        </p:spPr>
        <p:txBody>
          <a:bodyPr wrap="square" rtlCol="0">
            <a:spAutoFit/>
          </a:bodyPr>
          <a:lstStyle/>
          <a:p>
            <a:r>
              <a:rPr lang="en-US" sz="3200" b="1" dirty="0">
                <a:solidFill>
                  <a:schemeClr val="bg1"/>
                </a:solidFill>
              </a:rPr>
              <a:t>2.3 </a:t>
            </a:r>
            <a:r>
              <a:rPr lang="en-US" sz="3200" b="1" dirty="0" err="1">
                <a:solidFill>
                  <a:schemeClr val="bg1"/>
                </a:solidFill>
              </a:rPr>
              <a:t>Xây</a:t>
            </a:r>
            <a:r>
              <a:rPr lang="en-US" sz="3200" b="1" dirty="0">
                <a:solidFill>
                  <a:schemeClr val="bg1"/>
                </a:solidFill>
              </a:rPr>
              <a:t> </a:t>
            </a:r>
            <a:r>
              <a:rPr lang="en-US" sz="3200" b="1" dirty="0" err="1">
                <a:solidFill>
                  <a:schemeClr val="bg1"/>
                </a:solidFill>
              </a:rPr>
              <a:t>dựng</a:t>
            </a:r>
            <a:r>
              <a:rPr lang="en-US" sz="3200" b="1" dirty="0">
                <a:solidFill>
                  <a:schemeClr val="bg1"/>
                </a:solidFill>
              </a:rPr>
              <a:t>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532831" y="1677657"/>
            <a:ext cx="7920880" cy="400110"/>
          </a:xfrm>
          <a:prstGeom prst="rect">
            <a:avLst/>
          </a:prstGeom>
          <a:noFill/>
        </p:spPr>
        <p:txBody>
          <a:bodyPr wrap="square" rtlCol="0">
            <a:spAutoFit/>
          </a:bodyPr>
          <a:lstStyle/>
          <a:p>
            <a:r>
              <a:rPr lang="vi-VN" sz="2000" b="1" dirty="0">
                <a:solidFill>
                  <a:schemeClr val="bg1"/>
                </a:solidFill>
              </a:rPr>
              <a:t>Bước 4: Xây dựng hàm recommend</a:t>
            </a:r>
            <a:endParaRPr lang="en-US" sz="2000" dirty="0">
              <a:solidFill>
                <a:schemeClr val="bg1"/>
              </a:solidFill>
            </a:endParaRPr>
          </a:p>
        </p:txBody>
      </p:sp>
      <p:pic>
        <p:nvPicPr>
          <p:cNvPr id="12290" name="Picture 2" descr="https://lh4.googleusercontent.com/E2L5sTpaT9UeIeqcnqnRinTRGxDew2VLFt_w9iTN1te72OqLMw6m2N4d0DNrst9_sLBs4mSVmGyI7nQ4DhVwXDYNp-zhx5OwdPDEEC2rAFq3Ajw_QfmSOHAqP0kaVYiHIKgudREz1u8rTJlDTdz6MI6yeJR1pQOrLc6w-vr2H9_fC3D6ycWuzoQIvCXCIfK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855" y="2077767"/>
            <a:ext cx="5724525" cy="1581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748855" y="3685062"/>
            <a:ext cx="6953250" cy="3400425"/>
          </a:xfrm>
          <a:prstGeom prst="rect">
            <a:avLst/>
          </a:prstGeom>
        </p:spPr>
      </p:pic>
    </p:spTree>
    <p:extLst>
      <p:ext uri="{BB962C8B-B14F-4D97-AF65-F5344CB8AC3E}">
        <p14:creationId xmlns:p14="http://schemas.microsoft.com/office/powerpoint/2010/main" val="7641806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429375" y="2805851"/>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643189" y="3199501"/>
            <a:ext cx="5731056" cy="830997"/>
          </a:xfrm>
          <a:prstGeom prst="rect">
            <a:avLst/>
          </a:prstGeom>
          <a:noFill/>
        </p:spPr>
        <p:txBody>
          <a:bodyPr wrap="none" rtlCol="0">
            <a:spAutoFit/>
          </a:bodyPr>
          <a:lstStyle/>
          <a:p>
            <a:r>
              <a:rPr lang="en-US" altLang="zh-CN" sz="4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rPr>
              <a:t>Thank for watching</a:t>
            </a:r>
            <a:endParaRPr lang="zh-CN" altLang="en-US" sz="4800" spc="300" dirty="0">
              <a:solidFill>
                <a:schemeClr val="bg1"/>
              </a:solidFill>
              <a:latin typeface="Times New Roman" panose="02020603050405020304" pitchFamily="18" charset="0"/>
              <a:ea typeface="方正尚酷简体" panose="02000000000000000000" pitchFamily="65" charset="-122"/>
              <a:cs typeface="Times New Roman" panose="02020603050405020304" pitchFamily="18" charset="0"/>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71959" y="4120381"/>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7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364212" y="15245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49462" y="1367447"/>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1172427" y="2538512"/>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1189717" y="12992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p:cNvSpPr/>
          <p:nvPr/>
        </p:nvSpPr>
        <p:spPr>
          <a:xfrm flipH="1">
            <a:off x="607971" y="852033"/>
            <a:ext cx="2450613" cy="2239458"/>
          </a:xfrm>
          <a:prstGeom prst="rect">
            <a:avLst/>
          </a:prstGeom>
        </p:spPr>
        <p:txBody>
          <a:bodyPr wrap="square" lIns="96392" tIns="48196" rIns="96392" bIns="48196">
            <a:spAutoFit/>
          </a:bodyPr>
          <a:lstStyle/>
          <a:p>
            <a:pPr algn="ctr"/>
            <a:r>
              <a:rPr lang="en-US" altLang="zh-CN" sz="3600" b="1" dirty="0">
                <a:solidFill>
                  <a:schemeClr val="bg1"/>
                </a:solidFill>
                <a:latin typeface="Yeseva One" panose="00000500000000000000" pitchFamily="2" charset="0"/>
                <a:ea typeface="微软雅黑" panose="020B0503020204020204" pitchFamily="34" charset="-122"/>
              </a:rPr>
              <a:t>1.</a:t>
            </a:r>
          </a:p>
          <a:p>
            <a:pPr algn="ct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r>
              <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gợi</a:t>
            </a:r>
            <a:r>
              <a:rPr lang="en-US" altLang="zh-CN" sz="4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ý</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0" name="矩形 69"/>
          <p:cNvSpPr/>
          <p:nvPr/>
        </p:nvSpPr>
        <p:spPr>
          <a:xfrm>
            <a:off x="3521003" y="1672109"/>
            <a:ext cx="9153172" cy="4036873"/>
          </a:xfrm>
          <a:prstGeom prst="rect">
            <a:avLst/>
          </a:prstGeom>
        </p:spPr>
        <p:txBody>
          <a:bodyPr wrap="square" lIns="96392" tIns="48196" rIns="96392" bIns="48196">
            <a:spAutoFit/>
          </a:bodyPr>
          <a:lstStyle/>
          <a:p>
            <a:pPr marL="457200" indent="-457200">
              <a:buFont typeface="Wingdings" panose="05000000000000000000" pitchFamily="2" charset="2"/>
              <a:buChar char="§"/>
            </a:pPr>
            <a:r>
              <a:rPr lang="en-US" sz="3200" dirty="0" err="1">
                <a:solidFill>
                  <a:schemeClr val="bg1"/>
                </a:solidFill>
                <a:latin typeface="Times New Roman" panose="02020603050405020304" pitchFamily="18" charset="0"/>
                <a:cs typeface="Times New Roman" panose="02020603050405020304" pitchFamily="18" charset="0"/>
              </a:rPr>
              <a:t>Ngày</a:t>
            </a:r>
            <a:r>
              <a:rPr lang="en-US" sz="3200" dirty="0">
                <a:solidFill>
                  <a:schemeClr val="bg1"/>
                </a:solidFill>
                <a:latin typeface="Times New Roman" panose="02020603050405020304" pitchFamily="18" charset="0"/>
                <a:cs typeface="Times New Roman" panose="02020603050405020304" pitchFamily="18" charset="0"/>
              </a:rPr>
              <a:t> nay, </a:t>
            </a:r>
            <a:r>
              <a:rPr lang="en-US" sz="3200" dirty="0" err="1">
                <a:solidFill>
                  <a:schemeClr val="bg1"/>
                </a:solidFill>
                <a:latin typeface="Times New Roman" panose="02020603050405020304" pitchFamily="18" charset="0"/>
                <a:cs typeface="Times New Roman" panose="02020603050405020304" pitchFamily="18" charset="0"/>
              </a:rPr>
              <a:t>hệ</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gợi</a:t>
            </a:r>
            <a:r>
              <a:rPr lang="en-US" sz="3200" dirty="0">
                <a:solidFill>
                  <a:schemeClr val="bg1"/>
                </a:solidFill>
                <a:latin typeface="Times New Roman" panose="02020603050405020304" pitchFamily="18" charset="0"/>
                <a:cs typeface="Times New Roman" panose="02020603050405020304" pitchFamily="18" charset="0"/>
              </a:rPr>
              <a:t> ý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biết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đến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như</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công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cụ</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hỗ</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hữu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ích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để</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giúp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dùng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tìm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thông</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liên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quan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phù</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hợp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cơ</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dữ</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liệu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lớn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nhanh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chóng</a:t>
            </a:r>
            <a:r>
              <a:rPr lang="en-US" sz="3200" dirty="0">
                <a:solidFill>
                  <a:schemeClr val="bg1"/>
                </a:solidFill>
                <a:latin typeface="Times New Roman" panose="02020603050405020304" pitchFamily="18" charset="0"/>
                <a:cs typeface="Times New Roman" panose="02020603050405020304" pitchFamily="18" charset="0"/>
              </a:rPr>
              <a:t>.</a:t>
            </a:r>
          </a:p>
          <a:p>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hệ</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gợi</a:t>
            </a:r>
            <a:r>
              <a:rPr lang="en-US" sz="3200" dirty="0">
                <a:solidFill>
                  <a:schemeClr val="bg1"/>
                </a:solidFill>
                <a:latin typeface="Times New Roman" panose="02020603050405020304" pitchFamily="18" charset="0"/>
                <a:cs typeface="Times New Roman" panose="02020603050405020304" pitchFamily="18" charset="0"/>
              </a:rPr>
              <a:t> ý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ứng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dụng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lĩnh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vực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như</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thương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mại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điện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tử</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trí</a:t>
            </a:r>
            <a:r>
              <a:rPr lang="en-US" sz="3200" dirty="0">
                <a:solidFill>
                  <a:schemeClr val="bg1"/>
                </a:solidFill>
                <a:latin typeface="Times New Roman" panose="02020603050405020304" pitchFamily="18" charset="0"/>
                <a:cs typeface="Times New Roman" panose="02020603050405020304" pitchFamily="18" charset="0"/>
              </a:rPr>
              <a:t>, khoa </a:t>
            </a:r>
            <a:r>
              <a:rPr lang="en-US" sz="3200" dirty="0" err="1">
                <a:solidFill>
                  <a:schemeClr val="bg1"/>
                </a:solidFill>
                <a:latin typeface="Times New Roman" panose="02020603050405020304" pitchFamily="18" charset="0"/>
                <a:cs typeface="Times New Roman" panose="02020603050405020304" pitchFamily="18" charset="0"/>
              </a:rPr>
              <a:t>học</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tức</a:t>
            </a:r>
            <a:r>
              <a:rPr lang="en-US" sz="3200" dirty="0">
                <a:solidFill>
                  <a:schemeClr val="bg1"/>
                </a:solidFill>
                <a:latin typeface="Times New Roman" panose="02020603050405020304" pitchFamily="18" charset="0"/>
                <a:cs typeface="Times New Roman" panose="02020603050405020304" pitchFamily="18" charset="0"/>
              </a:rPr>
              <a:t>… </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400"/>
                                        <p:tgtEl>
                                          <p:spTgt spid="61"/>
                                        </p:tgtEl>
                                      </p:cBhvr>
                                    </p:animEffect>
                                  </p:childTnLst>
                                </p:cTn>
                              </p:par>
                            </p:childTnLst>
                          </p:cTn>
                        </p:par>
                        <p:par>
                          <p:cTn id="29" fill="hold">
                            <p:stCondLst>
                              <p:cond delay="900"/>
                            </p:stCondLst>
                            <p:childTnLst>
                              <p:par>
                                <p:cTn id="30" presetID="14" presetClass="entr" presetSubtype="10" fill="hold" grpId="0" nodeType="afterEffect">
                                  <p:stCondLst>
                                    <p:cond delay="100"/>
                                  </p:stCondLst>
                                  <p:childTnLst>
                                    <p:set>
                                      <p:cBhvr>
                                        <p:cTn id="31" dur="1" fill="hold">
                                          <p:stCondLst>
                                            <p:cond delay="0"/>
                                          </p:stCondLst>
                                        </p:cTn>
                                        <p:tgtEl>
                                          <p:spTgt spid="70"/>
                                        </p:tgtEl>
                                        <p:attrNameLst>
                                          <p:attrName>style.visibility</p:attrName>
                                        </p:attrNameLst>
                                      </p:cBhvr>
                                      <p:to>
                                        <p:strVal val="visible"/>
                                      </p:to>
                                    </p:set>
                                    <p:animEffect transition="in" filter="randombar(horizontal)">
                                      <p:cBhvr>
                                        <p:cTn id="32"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61"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6"/>
          <p:cNvSpPr/>
          <p:nvPr/>
        </p:nvSpPr>
        <p:spPr>
          <a:xfrm>
            <a:off x="884760" y="1528093"/>
            <a:ext cx="10945216" cy="2844439"/>
          </a:xfrm>
          <a:prstGeom prst="rect">
            <a:avLst/>
          </a:prstGeom>
        </p:spPr>
        <p:txBody>
          <a:bodyPr wrap="square" lIns="128593" tIns="64297" rIns="128593" bIns="64297">
            <a:spAutoFit/>
          </a:bodyPr>
          <a:lstStyle/>
          <a:p>
            <a:r>
              <a:rPr lang="vi-VN" sz="2800" dirty="0">
                <a:solidFill>
                  <a:schemeClr val="bg1"/>
                </a:solidFill>
              </a:rPr>
              <a:t>Một hệ thống gợi ý sách thường được chia thành 3 quá trình chính:</a:t>
            </a:r>
          </a:p>
          <a:p>
            <a:r>
              <a:rPr lang="vi-VN" sz="2800" dirty="0">
                <a:solidFill>
                  <a:schemeClr val="bg1"/>
                </a:solidFill>
              </a:rPr>
              <a:t>Bước 1: Tìm các đặc trưng (features) có ảnh hưởng đến việc đánh giá của người dùng, thông qua việc phân tích và thăm dò dữ liệu</a:t>
            </a:r>
          </a:p>
          <a:p>
            <a:r>
              <a:rPr lang="vi-VN" sz="2800" dirty="0">
                <a:solidFill>
                  <a:schemeClr val="bg1"/>
                </a:solidFill>
              </a:rPr>
              <a:t>Bước 2: Phân tích và áp dụng giải thuật filtering phù hợp</a:t>
            </a:r>
          </a:p>
          <a:p>
            <a:r>
              <a:rPr lang="vi-VN" sz="2800" dirty="0">
                <a:solidFill>
                  <a:schemeClr val="bg1"/>
                </a:solidFill>
              </a:rPr>
              <a:t>Bước 3: Tiến hành training mô hình</a:t>
            </a:r>
          </a:p>
          <a:p>
            <a:pPr>
              <a:lnSpc>
                <a:spcPct val="130000"/>
              </a:lnSpc>
            </a:pP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extBox 1"/>
          <p:cNvSpPr txBox="1"/>
          <p:nvPr/>
        </p:nvSpPr>
        <p:spPr>
          <a:xfrm>
            <a:off x="1172791" y="303957"/>
            <a:ext cx="4032448" cy="584775"/>
          </a:xfrm>
          <a:prstGeom prst="rect">
            <a:avLst/>
          </a:prstGeom>
          <a:noFill/>
        </p:spPr>
        <p:txBody>
          <a:bodyPr wrap="square" rtlCol="0">
            <a:spAutoFit/>
          </a:bodyPr>
          <a:lstStyle/>
          <a:p>
            <a:r>
              <a:rPr lang="en-US" sz="3200" b="1" dirty="0">
                <a:solidFill>
                  <a:schemeClr val="bg1"/>
                </a:solidFill>
              </a:rPr>
              <a:t>1.1.2 </a:t>
            </a:r>
            <a:r>
              <a:rPr lang="en-US" sz="3200" b="1" dirty="0" err="1">
                <a:solidFill>
                  <a:schemeClr val="bg1"/>
                </a:solidFill>
              </a:rPr>
              <a:t>Hướng</a:t>
            </a:r>
            <a:r>
              <a:rPr lang="en-US" sz="3200" b="1" dirty="0">
                <a:solidFill>
                  <a:schemeClr val="bg1"/>
                </a:solidFill>
              </a:rPr>
              <a:t> </a:t>
            </a:r>
            <a:r>
              <a:rPr lang="en-US" sz="3200" b="1" dirty="0" err="1">
                <a:solidFill>
                  <a:schemeClr val="bg1"/>
                </a:solidFill>
              </a:rPr>
              <a:t>tiếp</a:t>
            </a:r>
            <a:r>
              <a:rPr lang="en-US" sz="3200" b="1" dirty="0">
                <a:solidFill>
                  <a:schemeClr val="bg1"/>
                </a:solidFill>
              </a:rPr>
              <a:t> </a:t>
            </a:r>
            <a:r>
              <a:rPr lang="en-US" sz="3200" b="1" dirty="0" err="1">
                <a:solidFill>
                  <a:schemeClr val="bg1"/>
                </a:solidFill>
              </a:rPr>
              <a:t>cận</a:t>
            </a:r>
            <a:endParaRPr lang="en-US" sz="3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3"/>
          <p:cNvPicPr>
            <a:picLocks noChangeAspect="1"/>
          </p:cNvPicPr>
          <p:nvPr/>
        </p:nvPicPr>
        <p:blipFill rotWithShape="1">
          <a:blip r:embed="rId2">
            <a:extLst>
              <a:ext uri="{28A0092B-C50C-407E-A947-70E740481C1C}">
                <a14:useLocalDpi xmlns:a14="http://schemas.microsoft.com/office/drawing/2010/main" val="0"/>
              </a:ext>
            </a:extLst>
          </a:blip>
          <a:srcRect t="3005" r="39932" b="42937"/>
          <a:stretch>
            <a:fillRect/>
          </a:stretch>
        </p:blipFill>
        <p:spPr>
          <a:xfrm>
            <a:off x="-35843" y="22746"/>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pic>
        <p:nvPicPr>
          <p:cNvPr id="13314" name="Picture 2" descr="https://lh3.googleusercontent.com/CkXxGqURw0GdMPpdGDnqWed_UFl_1RKh5Jc2CidTJT30beeZxomCP-Iijs7JJaG4CIHr5FslXarFdHvrzHnt-XxaGvZpehDiM6ZC_ejs7V_Kqj5gBIYLJHI7KlvaoItaTKmZSESxHT9fMNw85JJxtWrvkQ8tlHzDjbm6eMiTCGQ_AikNs7hUVtJxe3EiSn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0863" y="4146785"/>
            <a:ext cx="8136904" cy="28860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36887" y="504741"/>
            <a:ext cx="7272808" cy="400110"/>
          </a:xfrm>
          <a:prstGeom prst="rect">
            <a:avLst/>
          </a:prstGeom>
          <a:noFill/>
        </p:spPr>
        <p:txBody>
          <a:bodyPr wrap="square" rtlCol="0">
            <a:spAutoFit/>
          </a:bodyPr>
          <a:lstStyle/>
          <a:p>
            <a:r>
              <a:rPr lang="vi-VN" sz="2000" dirty="0">
                <a:solidFill>
                  <a:schemeClr val="bg1"/>
                </a:solidFill>
              </a:rPr>
              <a:t>Hệ thống Recommender System có thể được chia thành 4 loại chính:</a:t>
            </a:r>
            <a:endParaRPr lang="en-US" sz="2000" dirty="0">
              <a:solidFill>
                <a:schemeClr val="bg1"/>
              </a:solidFill>
            </a:endParaRPr>
          </a:p>
        </p:txBody>
      </p:sp>
      <p:sp>
        <p:nvSpPr>
          <p:cNvPr id="4" name="TextBox 3"/>
          <p:cNvSpPr txBox="1"/>
          <p:nvPr/>
        </p:nvSpPr>
        <p:spPr>
          <a:xfrm>
            <a:off x="1964879" y="1168053"/>
            <a:ext cx="957706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Simple Recommenders: </a:t>
            </a:r>
            <a:r>
              <a:rPr lang="vi-VN" sz="2000" dirty="0">
                <a:solidFill>
                  <a:schemeClr val="bg1"/>
                </a:solidFill>
              </a:rPr>
              <a:t>Đưa ra các đề xuất tổng quát cho mọi người dùng, dựa trên mức độ phổ biến và/hoặc thể loại sách.</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Content-based Recommenders: </a:t>
            </a:r>
            <a:r>
              <a:rPr lang="vi-VN" sz="2000" dirty="0">
                <a:solidFill>
                  <a:schemeClr val="bg1"/>
                </a:solidFill>
              </a:rPr>
              <a:t>Đề xuất các mặt hàng tương tự dựa trên một mặt hàng cụ thể. </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Collaborative filtering Recommenders: </a:t>
            </a:r>
            <a:r>
              <a:rPr lang="vi-VN" sz="2000" dirty="0">
                <a:solidFill>
                  <a:schemeClr val="bg1"/>
                </a:solidFill>
              </a:rPr>
              <a:t>hệ thống này được sử dụng rộng rãi và chúng cố gắng dự đoán “ratings” hoặc “preference” mà người dùng sẽ đưa ra một mặt hàng dựa trên xếp hạng trước đây và sở thích</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Hybrid Recommenders: </a:t>
            </a:r>
            <a:r>
              <a:rPr lang="vi-VN" sz="2000" dirty="0">
                <a:solidFill>
                  <a:schemeClr val="bg1"/>
                </a:solidFill>
              </a:rPr>
              <a:t>được sử dụng mềm dẻo khi hệ thống Collaborative Filtering không có các hành vi (ratings)</a:t>
            </a:r>
            <a:endParaRPr lang="en-US" sz="2000" dirty="0">
              <a:solidFill>
                <a:schemeClr val="bg1"/>
              </a:solidFill>
            </a:endParaRPr>
          </a:p>
        </p:txBody>
      </p:sp>
    </p:spTree>
    <p:extLst>
      <p:ext uri="{BB962C8B-B14F-4D97-AF65-F5344CB8AC3E}">
        <p14:creationId xmlns:p14="http://schemas.microsoft.com/office/powerpoint/2010/main" val="17233615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6"/>
          <p:cNvSpPr/>
          <p:nvPr/>
        </p:nvSpPr>
        <p:spPr>
          <a:xfrm>
            <a:off x="1295657" y="171501"/>
            <a:ext cx="11739565" cy="690003"/>
          </a:xfrm>
          <a:prstGeom prst="rect">
            <a:avLst/>
          </a:prstGeom>
        </p:spPr>
        <p:txBody>
          <a:bodyPr wrap="square" lIns="128593" tIns="64297" rIns="128593" bIns="64297">
            <a:spAutoFit/>
          </a:bodyPr>
          <a:lstStyle/>
          <a:p>
            <a:pPr>
              <a:lnSpc>
                <a:spcPct val="130000"/>
              </a:lnSpc>
            </a:pPr>
            <a:r>
              <a:rPr lang="en-US" sz="2800" b="1" dirty="0">
                <a:solidFill>
                  <a:schemeClr val="bg1"/>
                </a:solidFill>
              </a:rPr>
              <a:t>1.2 </a:t>
            </a:r>
            <a:r>
              <a:rPr lang="en-US" sz="2800" b="1" dirty="0" err="1">
                <a:solidFill>
                  <a:schemeClr val="bg1"/>
                </a:solidFill>
              </a:rPr>
              <a:t>Giới</a:t>
            </a:r>
            <a:r>
              <a:rPr lang="en-US" sz="2800" b="1" dirty="0">
                <a:solidFill>
                  <a:schemeClr val="bg1"/>
                </a:solidFill>
              </a:rPr>
              <a:t> </a:t>
            </a:r>
            <a:r>
              <a:rPr lang="en-US" sz="2800" b="1" dirty="0" err="1">
                <a:solidFill>
                  <a:schemeClr val="bg1"/>
                </a:solidFill>
              </a:rPr>
              <a:t>thiệu</a:t>
            </a:r>
            <a:r>
              <a:rPr lang="en-US" sz="2800" b="1" dirty="0">
                <a:solidFill>
                  <a:schemeClr val="bg1"/>
                </a:solidFill>
              </a:rPr>
              <a:t> </a:t>
            </a:r>
            <a:r>
              <a:rPr lang="en-US" sz="2800" b="1" dirty="0" err="1">
                <a:solidFill>
                  <a:schemeClr val="bg1"/>
                </a:solidFill>
              </a:rPr>
              <a:t>về</a:t>
            </a:r>
            <a:r>
              <a:rPr lang="en-US" sz="2800" b="1" dirty="0">
                <a:solidFill>
                  <a:schemeClr val="bg1"/>
                </a:solidFill>
              </a:rPr>
              <a:t> </a:t>
            </a:r>
            <a:r>
              <a:rPr lang="en-US" sz="2800" b="1" dirty="0" err="1">
                <a:solidFill>
                  <a:schemeClr val="bg1"/>
                </a:solidFill>
              </a:rPr>
              <a:t>thuật</a:t>
            </a:r>
            <a:r>
              <a:rPr lang="en-US" sz="2800" b="1" dirty="0">
                <a:solidFill>
                  <a:schemeClr val="bg1"/>
                </a:solidFill>
              </a:rPr>
              <a:t> </a:t>
            </a:r>
            <a:r>
              <a:rPr lang="en-US" sz="2800" b="1" dirty="0" err="1">
                <a:solidFill>
                  <a:schemeClr val="bg1"/>
                </a:solidFill>
              </a:rPr>
              <a:t>toán</a:t>
            </a:r>
            <a:r>
              <a:rPr lang="en-US" sz="2800" b="1" dirty="0">
                <a:solidFill>
                  <a:schemeClr val="bg1"/>
                </a:solidFill>
              </a:rPr>
              <a:t> Collaborative Filtering</a:t>
            </a:r>
            <a:endPar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https://lh3.googleusercontent.com/-OLppuTUQRg7LNWCQCEfIeTyoTsQ5RLXsYlOkoQIZc9OZyRFB6eVwuPlV0ZvXjhWE5we__969WS43nic-6Gbfv-YaROk-oL7B5_K4UCNFbiOh_5LjOYhX5kZnXeJswmhZrB6t50ayZ1hYN-OvoKJFxHxsiDy_rnZMTUsc1a09VbL7OGEsISU5UNIqTxH4p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27" y="3256285"/>
            <a:ext cx="7632848" cy="3771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88815" y="1240061"/>
            <a:ext cx="8803182" cy="1200329"/>
          </a:xfrm>
          <a:prstGeom prst="rect">
            <a:avLst/>
          </a:prstGeom>
          <a:noFill/>
        </p:spPr>
        <p:txBody>
          <a:bodyPr wrap="square" rtlCol="0">
            <a:spAutoFit/>
          </a:bodyPr>
          <a:lstStyle/>
          <a:p>
            <a:r>
              <a:rPr lang="vi-VN" dirty="0">
                <a:solidFill>
                  <a:schemeClr val="bg1"/>
                </a:solidFill>
              </a:rPr>
              <a:t>Collaborative Filtering là một phương pháp gợi ý sản phẩm với ý tưởng chính dựa trên các hành vi của các users khác (collaborative) cùng trên một item để suy ra mức độ quan tâm (filtering) của một user lên sản phẩm. Việc suy ra này được thực hiện dựa trên Similarity matrix đo độ giống nhau giữa các users.</a:t>
            </a:r>
            <a:endParaRPr lang="en-US" dirty="0">
              <a:solidFill>
                <a:schemeClr val="bg1"/>
              </a:solidFill>
            </a:endParaRPr>
          </a:p>
        </p:txBody>
      </p:sp>
    </p:spTree>
    <p:extLst>
      <p:ext uri="{BB962C8B-B14F-4D97-AF65-F5344CB8AC3E}">
        <p14:creationId xmlns:p14="http://schemas.microsoft.com/office/powerpoint/2010/main" val="1071021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53031" y="1744117"/>
            <a:ext cx="10931294" cy="2308324"/>
          </a:xfrm>
          <a:prstGeom prst="rect">
            <a:avLst/>
          </a:prstGeom>
        </p:spPr>
        <p:txBody>
          <a:bodyPr wrap="square">
            <a:spAutoFit/>
          </a:bodyPr>
          <a:lstStyle/>
          <a:p>
            <a:r>
              <a:rPr lang="vi-VN" sz="2400" dirty="0">
                <a:solidFill>
                  <a:schemeClr val="bg1"/>
                </a:solidFill>
              </a:rPr>
              <a:t>Có 2 hướng tiếp cận Collaborative Filtering:</a:t>
            </a:r>
          </a:p>
          <a:p>
            <a:r>
              <a:rPr lang="vi-VN" sz="2400" dirty="0">
                <a:solidFill>
                  <a:schemeClr val="bg1"/>
                </a:solidFill>
              </a:rPr>
              <a:t>Một là xác định mức độ quan tâm của mỗi user tới một item dựa trên mức độ quan tâm của users gần giống nhau (similar users) tới item đó còn được gọi là User-user collaborative filtering.</a:t>
            </a:r>
          </a:p>
          <a:p>
            <a:r>
              <a:rPr lang="vi-VN" sz="2400" dirty="0">
                <a:solidFill>
                  <a:schemeClr val="bg1"/>
                </a:solidFill>
              </a:rPr>
              <a:t>Hai là thay vì xác định user similarities, hệ thống sẽ xác định item similarities. Từ đó, hệ thống gợi ý những items gần giống với những items mà user có mức độ quan tâm cao.</a:t>
            </a:r>
          </a:p>
        </p:txBody>
      </p:sp>
      <p:sp>
        <p:nvSpPr>
          <p:cNvPr id="8" name="TextBox 7">
            <a:extLst>
              <a:ext uri="{FF2B5EF4-FFF2-40B4-BE49-F238E27FC236}">
                <a16:creationId xmlns:a16="http://schemas.microsoft.com/office/drawing/2014/main" id="{9E2D1321-DB95-2B82-BE8F-B89A98B20D3B}"/>
              </a:ext>
            </a:extLst>
          </p:cNvPr>
          <p:cNvSpPr txBox="1"/>
          <p:nvPr/>
        </p:nvSpPr>
        <p:spPr>
          <a:xfrm>
            <a:off x="1072825" y="518350"/>
            <a:ext cx="10802048" cy="584775"/>
          </a:xfrm>
          <a:prstGeom prst="rect">
            <a:avLst/>
          </a:prstGeom>
          <a:noFill/>
        </p:spPr>
        <p:txBody>
          <a:bodyPr wrap="square">
            <a:spAutoFit/>
          </a:bodyPr>
          <a:lstStyle/>
          <a:p>
            <a:r>
              <a:rPr lang="en-US" sz="3200" b="1" dirty="0">
                <a:solidFill>
                  <a:schemeClr val="bg1"/>
                </a:solidFill>
              </a:rPr>
              <a:t>1.3 </a:t>
            </a:r>
            <a:r>
              <a:rPr lang="en-US" sz="3200" b="1" dirty="0" err="1">
                <a:solidFill>
                  <a:schemeClr val="bg1"/>
                </a:solidFill>
              </a:rPr>
              <a:t>Thuật</a:t>
            </a:r>
            <a:r>
              <a:rPr lang="en-US" sz="3200" b="1" dirty="0">
                <a:solidFill>
                  <a:schemeClr val="bg1"/>
                </a:solidFill>
              </a:rPr>
              <a:t> </a:t>
            </a:r>
            <a:r>
              <a:rPr lang="en-US" sz="3200" b="1" dirty="0" err="1">
                <a:solidFill>
                  <a:schemeClr val="bg1"/>
                </a:solidFill>
              </a:rPr>
              <a:t>toán</a:t>
            </a:r>
            <a:endParaRPr lang="en-US" sz="3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1892871" y="591989"/>
            <a:ext cx="3578606" cy="528221"/>
          </a:xfrm>
          <a:prstGeom prst="rect">
            <a:avLst/>
          </a:prstGeom>
        </p:spPr>
        <p:txBody>
          <a:bodyPr wrap="none" lIns="96392" tIns="48196" rIns="96392" bIns="48196">
            <a:spAutoFit/>
          </a:bodyPr>
          <a:lstStyle/>
          <a:p>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1.4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Ưu</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nhược</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điểm</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0" name="矩形 69"/>
          <p:cNvSpPr/>
          <p:nvPr/>
        </p:nvSpPr>
        <p:spPr>
          <a:xfrm>
            <a:off x="2036887" y="1351224"/>
            <a:ext cx="10081119" cy="454354"/>
          </a:xfrm>
          <a:prstGeom prst="rect">
            <a:avLst/>
          </a:prstGeom>
        </p:spPr>
        <p:txBody>
          <a:bodyPr wrap="square" lIns="96392" tIns="48196" rIns="96392" bIns="48196">
            <a:spAutoFit/>
          </a:bodyPr>
          <a:lstStyle/>
          <a:p>
            <a:r>
              <a:rPr lang="vi-VN"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Ư</a:t>
            </a:r>
            <a:r>
              <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u </a:t>
            </a:r>
            <a:r>
              <a:rPr lang="en-US" altLang="zh-CN" sz="232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điểm</a:t>
            </a:r>
            <a:endPar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2" name="矩形 71"/>
          <p:cNvSpPr/>
          <p:nvPr/>
        </p:nvSpPr>
        <p:spPr>
          <a:xfrm>
            <a:off x="1540237" y="1924632"/>
            <a:ext cx="10246283" cy="3975318"/>
          </a:xfrm>
          <a:prstGeom prst="rect">
            <a:avLst/>
          </a:prstGeom>
        </p:spPr>
        <p:txBody>
          <a:bodyPr wrap="square" lIns="96392" tIns="48196" rIns="96392" bIns="48196">
            <a:spAutoFit/>
          </a:bodyPr>
          <a:lstStyle/>
          <a:p>
            <a:pPr marL="457200" indent="-457200">
              <a:buFont typeface="Wingdings" panose="05000000000000000000" pitchFamily="2" charset="2"/>
              <a:buChar char="§"/>
            </a:pPr>
            <a:r>
              <a:rPr lang="vi-VN" sz="2800" dirty="0">
                <a:solidFill>
                  <a:schemeClr val="bg1"/>
                </a:solidFill>
              </a:rPr>
              <a:t>Phương pháp này có khả năng dự đoán được sở thích và nhu cầu của người dùng để đưa ra gợi ý các sản phẩm phù hợp với từng khách hàng mà không cần hiểu sản phẩm.</a:t>
            </a:r>
          </a:p>
          <a:p>
            <a:pPr marL="457200" indent="-457200">
              <a:buFont typeface="Wingdings" panose="05000000000000000000" pitchFamily="2" charset="2"/>
              <a:buChar char="§"/>
            </a:pPr>
            <a:r>
              <a:rPr lang="vi-VN" sz="2800" dirty="0">
                <a:solidFill>
                  <a:schemeClr val="bg1"/>
                </a:solidFill>
              </a:rPr>
              <a:t>Gợi ý dựa trên trải nghiệm của người dùng tương tự khác nên có thể gợi ý được những sản phẩm mới phù hợp sở thích mới.</a:t>
            </a:r>
          </a:p>
          <a:p>
            <a:pPr marL="457200" indent="-457200">
              <a:buFont typeface="Wingdings" panose="05000000000000000000" pitchFamily="2" charset="2"/>
              <a:buChar char="§"/>
            </a:pPr>
            <a:r>
              <a:rPr lang="vi-VN" sz="2800" dirty="0">
                <a:solidFill>
                  <a:schemeClr val="bg1"/>
                </a:solidFill>
              </a:rPr>
              <a:t>Phương pháp này rất phù hợp với những hệ thống lớn có nhiều đánh giá từ phía người dùng.</a:t>
            </a:r>
          </a:p>
          <a:p>
            <a:br>
              <a:rPr lang="vi-VN" sz="2800" dirty="0">
                <a:solidFill>
                  <a:schemeClr val="bg1"/>
                </a:solidFill>
              </a:rPr>
            </a:br>
            <a:endPar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randombar(horizontal)">
                                      <p:cBhvr>
                                        <p:cTn id="7" dur="400"/>
                                        <p:tgtEl>
                                          <p:spTgt spid="61"/>
                                        </p:tgtEl>
                                      </p:cBhvr>
                                    </p:animEffect>
                                  </p:childTnLst>
                                </p:cTn>
                              </p:par>
                            </p:childTnLst>
                          </p:cTn>
                        </p:par>
                        <p:par>
                          <p:cTn id="8" fill="hold">
                            <p:stCondLst>
                              <p:cond delay="400"/>
                            </p:stCondLst>
                            <p:childTnLst>
                              <p:par>
                                <p:cTn id="9" presetID="14" presetClass="entr" presetSubtype="10" fill="hold" grpId="0" nodeType="afterEffect">
                                  <p:stCondLst>
                                    <p:cond delay="100"/>
                                  </p:stCondLst>
                                  <p:childTnLst>
                                    <p:set>
                                      <p:cBhvr>
                                        <p:cTn id="10" dur="1" fill="hold">
                                          <p:stCondLst>
                                            <p:cond delay="0"/>
                                          </p:stCondLst>
                                        </p:cTn>
                                        <p:tgtEl>
                                          <p:spTgt spid="70"/>
                                        </p:tgtEl>
                                        <p:attrNameLst>
                                          <p:attrName>style.visibility</p:attrName>
                                        </p:attrNameLst>
                                      </p:cBhvr>
                                      <p:to>
                                        <p:strVal val="visible"/>
                                      </p:to>
                                    </p:set>
                                    <p:animEffect transition="in" filter="randombar(horizontal)">
                                      <p:cBhvr>
                                        <p:cTn id="11" dur="400"/>
                                        <p:tgtEl>
                                          <p:spTgt spid="70"/>
                                        </p:tgtEl>
                                      </p:cBhvr>
                                    </p:animEffect>
                                  </p:childTnLst>
                                </p:cTn>
                              </p:par>
                            </p:childTnLst>
                          </p:cTn>
                        </p:par>
                        <p:par>
                          <p:cTn id="12" fill="hold">
                            <p:stCondLst>
                              <p:cond delay="900"/>
                            </p:stCondLst>
                            <p:childTnLst>
                              <p:par>
                                <p:cTn id="13" presetID="14" presetClass="entr" presetSubtype="10" fill="hold" grpId="0" nodeType="afterEffect">
                                  <p:stCondLst>
                                    <p:cond delay="100"/>
                                  </p:stCondLst>
                                  <p:childTnLst>
                                    <p:set>
                                      <p:cBhvr>
                                        <p:cTn id="14" dur="1" fill="hold">
                                          <p:stCondLst>
                                            <p:cond delay="0"/>
                                          </p:stCondLst>
                                        </p:cTn>
                                        <p:tgtEl>
                                          <p:spTgt spid="72"/>
                                        </p:tgtEl>
                                        <p:attrNameLst>
                                          <p:attrName>style.visibility</p:attrName>
                                        </p:attrNameLst>
                                      </p:cBhvr>
                                      <p:to>
                                        <p:strVal val="visible"/>
                                      </p:to>
                                    </p:set>
                                    <p:animEffect transition="in" filter="randombar(horizontal)">
                                      <p:cBhvr>
                                        <p:cTn id="15" dur="4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0"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14">
            <a:extLst>
              <a:ext uri="{28A0092B-C50C-407E-A947-70E740481C1C}">
                <a14:useLocalDpi xmlns:a14="http://schemas.microsoft.com/office/drawing/2010/main" val="0"/>
              </a:ext>
            </a:extLst>
          </a:blip>
          <a:srcRect t="3005" r="39932" b="42937"/>
          <a:stretch>
            <a:fillRect/>
          </a:stretch>
        </p:blipFill>
        <p:spPr>
          <a:xfrm>
            <a:off x="-18258" y="19763"/>
            <a:ext cx="12858750" cy="7232650"/>
          </a:xfrm>
          <a:blipFill dpi="0" rotWithShape="1">
            <a:blip r:embed="rId15">
              <a:extLst>
                <a:ext uri="{28A0092B-C50C-407E-A947-70E740481C1C}">
                  <a14:useLocalDpi xmlns:a14="http://schemas.microsoft.com/office/drawing/2010/main" val="0"/>
                </a:ext>
              </a:extLst>
            </a:blip>
            <a:srcRect/>
            <a:stretch>
              <a:fillRect/>
            </a:stretch>
          </a:blipFill>
        </p:spPr>
      </p:pic>
      <p:sp>
        <p:nvSpPr>
          <p:cNvPr id="15" name="等腰三角形-1"/>
          <p:cNvSpPr/>
          <p:nvPr/>
        </p:nvSpPr>
        <p:spPr>
          <a:xfrm rot="5400000">
            <a:off x="-636472" y="1817937"/>
            <a:ext cx="2709833" cy="14368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6" name="直角三角形-3"/>
          <p:cNvSpPr/>
          <p:nvPr/>
        </p:nvSpPr>
        <p:spPr>
          <a:xfrm rot="5400000">
            <a:off x="-18258" y="-12032"/>
            <a:ext cx="3500603" cy="3500603"/>
          </a:xfrm>
          <a:prstGeom prst="rtTriangle">
            <a:avLst/>
          </a:prstGeom>
          <a:solidFill>
            <a:srgbClr val="0037E9">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sp>
        <p:nvSpPr>
          <p:cNvPr id="18" name="直角三角形-2"/>
          <p:cNvSpPr/>
          <p:nvPr/>
        </p:nvSpPr>
        <p:spPr>
          <a:xfrm rot="16200000">
            <a:off x="2065309" y="902260"/>
            <a:ext cx="333879" cy="33387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微软雅黑" panose="020B0503020204020204" pitchFamily="34" charset="-122"/>
            </a:endParaRPr>
          </a:p>
        </p:txBody>
      </p:sp>
      <p:cxnSp>
        <p:nvCxnSpPr>
          <p:cNvPr id="19" name="直接连接符-4"/>
          <p:cNvCxnSpPr/>
          <p:nvPr>
            <p:custDataLst>
              <p:tags r:id="rId1"/>
            </p:custDataLst>
          </p:nvPr>
        </p:nvCxnSpPr>
        <p:spPr>
          <a:xfrm>
            <a:off x="6429375" y="2583311"/>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矩形-8">
            <a:hlinkClick r:id="" action="ppaction://noaction"/>
          </p:cNvPr>
          <p:cNvSpPr>
            <a:spLocks noChangeArrowheads="1"/>
          </p:cNvSpPr>
          <p:nvPr>
            <p:custDataLst>
              <p:tags r:id="rId2"/>
            </p:custDataLst>
          </p:nvPr>
        </p:nvSpPr>
        <p:spPr bwMode="auto">
          <a:xfrm>
            <a:off x="1599627" y="448225"/>
            <a:ext cx="7448387"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1.4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Ưu</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nhược</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điểm</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矩形-7">
            <a:hlinkClick r:id="" action="ppaction://noaction"/>
          </p:cNvPr>
          <p:cNvSpPr/>
          <p:nvPr>
            <p:custDataLst>
              <p:tags r:id="rId3"/>
            </p:custDataLst>
          </p:nvPr>
        </p:nvSpPr>
        <p:spPr>
          <a:xfrm>
            <a:off x="2309327" y="1738269"/>
            <a:ext cx="420788" cy="452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2" name="矩形-6">
            <a:hlinkClick r:id="" action="ppaction://noaction"/>
          </p:cNvPr>
          <p:cNvSpPr>
            <a:spLocks noChangeArrowheads="1"/>
          </p:cNvSpPr>
          <p:nvPr>
            <p:custDataLst>
              <p:tags r:id="rId4"/>
            </p:custDataLst>
          </p:nvPr>
        </p:nvSpPr>
        <p:spPr bwMode="auto">
          <a:xfrm>
            <a:off x="2595691" y="1125331"/>
            <a:ext cx="6839262" cy="52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r>
              <a:rPr lang="en-US" altLang="zh-CN" sz="2800" dirty="0" err="1">
                <a:solidFill>
                  <a:schemeClr val="bg1"/>
                </a:solidFill>
                <a:latin typeface="Times New Roman" panose="02020603050405020304" pitchFamily="18" charset="0"/>
                <a:cs typeface="Times New Roman" panose="02020603050405020304" pitchFamily="18" charset="0"/>
              </a:rPr>
              <a:t>Nhược</a:t>
            </a:r>
            <a:r>
              <a:rPr lang="en-US" altLang="zh-CN" sz="2800" dirty="0">
                <a:solidFill>
                  <a:schemeClr val="bg1"/>
                </a:solidFill>
                <a:latin typeface="Times New Roman" panose="02020603050405020304" pitchFamily="18" charset="0"/>
                <a:cs typeface="Times New Roman" panose="02020603050405020304" pitchFamily="18" charset="0"/>
              </a:rPr>
              <a:t> </a:t>
            </a:r>
            <a:r>
              <a:rPr lang="en-US" altLang="zh-CN" sz="2800" dirty="0" err="1">
                <a:solidFill>
                  <a:schemeClr val="bg1"/>
                </a:solidFill>
                <a:latin typeface="Times New Roman" panose="02020603050405020304" pitchFamily="18" charset="0"/>
                <a:cs typeface="Times New Roman" panose="02020603050405020304" pitchFamily="18" charset="0"/>
              </a:rPr>
              <a:t>điểm</a:t>
            </a:r>
            <a:endParaRPr lang="en-US" altLang="zh-CN" sz="2800" dirty="0">
              <a:solidFill>
                <a:schemeClr val="bg1"/>
              </a:solidFill>
              <a:latin typeface="Times New Roman" panose="02020603050405020304" pitchFamily="18" charset="0"/>
              <a:cs typeface="Times New Roman" panose="02020603050405020304" pitchFamily="18" charset="0"/>
            </a:endParaRPr>
          </a:p>
        </p:txBody>
      </p:sp>
      <p:sp>
        <p:nvSpPr>
          <p:cNvPr id="23" name="矩形-5">
            <a:hlinkClick r:id="" action="ppaction://noaction"/>
          </p:cNvPr>
          <p:cNvSpPr/>
          <p:nvPr>
            <p:custDataLst>
              <p:tags r:id="rId5"/>
            </p:custDataLst>
          </p:nvPr>
        </p:nvSpPr>
        <p:spPr>
          <a:xfrm>
            <a:off x="2345077" y="2736971"/>
            <a:ext cx="423908" cy="479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4" name="矩形-4">
            <a:hlinkClick r:id="" action="ppaction://noaction"/>
          </p:cNvPr>
          <p:cNvSpPr>
            <a:spLocks noChangeArrowheads="1"/>
          </p:cNvSpPr>
          <p:nvPr>
            <p:custDataLst>
              <p:tags r:id="rId6"/>
            </p:custDataLst>
          </p:nvPr>
        </p:nvSpPr>
        <p:spPr bwMode="auto">
          <a:xfrm>
            <a:off x="2902481" y="3822205"/>
            <a:ext cx="6110062" cy="51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buNone/>
            </a:pPr>
            <a:endParaRPr lang="en-US" altLang="zh-CN" sz="2800" dirty="0">
              <a:solidFill>
                <a:schemeClr val="bg1"/>
              </a:solidFill>
              <a:latin typeface="Times New Roman" panose="02020603050405020304" pitchFamily="18" charset="0"/>
              <a:cs typeface="Times New Roman" panose="02020603050405020304" pitchFamily="18" charset="0"/>
            </a:endParaRPr>
          </a:p>
        </p:txBody>
      </p:sp>
      <p:sp>
        <p:nvSpPr>
          <p:cNvPr id="25" name="矩形-3">
            <a:hlinkClick r:id="" action="ppaction://noaction"/>
          </p:cNvPr>
          <p:cNvSpPr/>
          <p:nvPr>
            <p:custDataLst>
              <p:tags r:id="rId7"/>
            </p:custDataLst>
          </p:nvPr>
        </p:nvSpPr>
        <p:spPr>
          <a:xfrm>
            <a:off x="2181526" y="3783604"/>
            <a:ext cx="751010" cy="503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4640" b="1" dirty="0">
              <a:solidFill>
                <a:schemeClr val="bg1"/>
              </a:solidFill>
              <a:latin typeface="Yeseva One" panose="00000500000000000000" pitchFamily="2" charset="0"/>
              <a:ea typeface="微软雅黑" panose="020B0503020204020204" pitchFamily="34" charset="-122"/>
            </a:endParaRPr>
          </a:p>
        </p:txBody>
      </p:sp>
      <p:sp>
        <p:nvSpPr>
          <p:cNvPr id="26" name="矩形-2">
            <a:hlinkClick r:id="" action="ppaction://noaction"/>
          </p:cNvPr>
          <p:cNvSpPr>
            <a:spLocks noChangeArrowheads="1"/>
          </p:cNvSpPr>
          <p:nvPr>
            <p:custDataLst>
              <p:tags r:id="rId8"/>
            </p:custDataLst>
          </p:nvPr>
        </p:nvSpPr>
        <p:spPr bwMode="auto">
          <a:xfrm>
            <a:off x="1598442" y="3096163"/>
            <a:ext cx="7848871" cy="227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9833"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r>
              <a:rPr lang="en-US" sz="2800" dirty="0">
                <a:solidFill>
                  <a:schemeClr val="bg1"/>
                </a:solidFill>
              </a:rPr>
              <a:t> </a:t>
            </a:r>
            <a:r>
              <a:rPr lang="vi-VN" sz="2800" dirty="0">
                <a:solidFill>
                  <a:schemeClr val="bg1"/>
                </a:solidFill>
              </a:rPr>
              <a:t>Không thể gợi ý nếu khách hàng chưa có dữ liệu về lịch sử tương tác mặt hàng.</a:t>
            </a:r>
          </a:p>
          <a:p>
            <a:r>
              <a:rPr lang="en-US" sz="2800" dirty="0">
                <a:solidFill>
                  <a:schemeClr val="bg1"/>
                </a:solidFill>
              </a:rPr>
              <a:t> </a:t>
            </a:r>
            <a:r>
              <a:rPr lang="vi-VN" sz="2800" dirty="0">
                <a:solidFill>
                  <a:schemeClr val="bg1"/>
                </a:solidFill>
              </a:rPr>
              <a:t>Khi lượng sản phẩm lớn và số lượng khách hàng đánh giá không nhiều thì phương pháp này không hiệu quả.</a:t>
            </a:r>
          </a:p>
          <a:p>
            <a:r>
              <a:rPr lang="vi-VN" sz="2800" dirty="0">
                <a:solidFill>
                  <a:schemeClr val="bg1"/>
                </a:solidFill>
              </a:rPr>
              <a:t> Phương pháp này cũng không thể gợi ý được các sản phẩm mới hoặc những sản phẩm chưa được ai đánh giá.</a:t>
            </a:r>
          </a:p>
          <a:p>
            <a:r>
              <a:rPr lang="vi-VN" sz="2800" dirty="0">
                <a:solidFill>
                  <a:schemeClr val="bg1"/>
                </a:solidFill>
              </a:rPr>
              <a:t> Phương pháp này sẽ cho độ chính xác kém nếu như sở thích của người dùng thay đổi.</a:t>
            </a:r>
          </a:p>
          <a:p>
            <a:pPr>
              <a:buNone/>
            </a:pPr>
            <a:br>
              <a:rPr lang="vi-VN" sz="2800" dirty="0">
                <a:solidFill>
                  <a:schemeClr val="bg1"/>
                </a:solidFill>
              </a:rPr>
            </a:br>
            <a:endParaRPr lang="en-US" altLang="zh-CN" sz="2800" dirty="0">
              <a:solidFill>
                <a:schemeClr val="bg1"/>
              </a:solidFill>
              <a:latin typeface="Times New Roman" panose="02020603050405020304" pitchFamily="18" charset="0"/>
              <a:cs typeface="Times New Roman" panose="02020603050405020304" pitchFamily="18" charset="0"/>
            </a:endParaRPr>
          </a:p>
        </p:txBody>
      </p:sp>
      <p:cxnSp>
        <p:nvCxnSpPr>
          <p:cNvPr id="28" name="直接连接符-3"/>
          <p:cNvCxnSpPr/>
          <p:nvPr>
            <p:custDataLst>
              <p:tags r:id="rId9"/>
            </p:custDataLst>
          </p:nvPr>
        </p:nvCxnSpPr>
        <p:spPr>
          <a:xfrm>
            <a:off x="5517952" y="3459632"/>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2"/>
          <p:cNvCxnSpPr/>
          <p:nvPr>
            <p:custDataLst>
              <p:tags r:id="rId10"/>
            </p:custDataLst>
          </p:nvPr>
        </p:nvCxnSpPr>
        <p:spPr>
          <a:xfrm>
            <a:off x="4481075" y="4515884"/>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1"/>
          <p:cNvCxnSpPr/>
          <p:nvPr>
            <p:custDataLst>
              <p:tags r:id="rId11"/>
            </p:custDataLst>
          </p:nvPr>
        </p:nvCxnSpPr>
        <p:spPr>
          <a:xfrm>
            <a:off x="3420493" y="5555235"/>
            <a:ext cx="0" cy="4810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22" presetClass="entr" presetSubtype="1"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20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22" presetClass="entr" presetSubtype="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2" presetClass="entr" presetSubtype="8" fill="hold" grpId="0" nodeType="withEffect">
                                  <p:stCondLst>
                                    <p:cond delay="50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par>
                          <p:cTn id="35" fill="hold">
                            <p:stCondLst>
                              <p:cond delay="30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22" presetClass="entr" presetSubtype="1"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up)">
                                      <p:cBhvr>
                                        <p:cTn id="41" dur="500"/>
                                        <p:tgtEl>
                                          <p:spTgt spid="29"/>
                                        </p:tgtEl>
                                      </p:cBhvr>
                                    </p:animEffect>
                                  </p:childTnLst>
                                </p:cTn>
                              </p:par>
                              <p:par>
                                <p:cTn id="42" presetID="22" presetClass="entr" presetSubtype="8" fill="hold" grpId="0" nodeType="withEffect" nodePh="1">
                                  <p:stCondLst>
                                    <p:cond delay="500"/>
                                  </p:stCondLst>
                                  <p:endCondLst>
                                    <p:cond evt="begin" delay="0">
                                      <p:tn val="42"/>
                                    </p:cond>
                                  </p:end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par>
                                <p:cTn id="45" presetID="22" presetClass="entr" presetSubtype="1"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par>
                                <p:cTn id="48" presetID="22" presetClass="entr" presetSubtype="8" fill="hold" grpId="0" nodeType="withEffect">
                                  <p:stCondLst>
                                    <p:cond delay="50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20" grpId="0"/>
      <p:bldP spid="21" grpId="0"/>
      <p:bldP spid="22" grpId="0"/>
      <p:bldP spid="23" grpId="0"/>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0.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1.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NUMBER"/>
  <p:tag name="ID" val="547133"/>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ENTRY"/>
  <p:tag name="ID" val="547133"/>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323163510"/>
  <p:tag name="MH_LIBRARY" val="CONTENTS"/>
  <p:tag name="MH_TYPE" val="OTHERS"/>
  <p:tag name="ID" val="547133"/>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1791</Words>
  <Application>Microsoft Office PowerPoint</Application>
  <PresentationFormat>Custom</PresentationFormat>
  <Paragraphs>134</Paragraphs>
  <Slides>23</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Open Sans</vt:lpstr>
      <vt:lpstr>Times New Roman</vt:lpstr>
      <vt:lpstr>Wingdings</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2022-12-12T14:57:20Z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